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heme/theme4.xml" ContentType="application/vnd.openxmlformats-officedocument.theme+xml"/>
  <Override PartName="/ppt/tags/tag13.xml" ContentType="application/vnd.openxmlformats-officedocument.presentationml.tags+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9" r:id="rId2"/>
    <p:sldMasterId id="2147483732" r:id="rId3"/>
  </p:sldMasterIdLst>
  <p:notesMasterIdLst>
    <p:notesMasterId r:id="rId70"/>
  </p:notesMasterIdLst>
  <p:handoutMasterIdLst>
    <p:handoutMasterId r:id="rId71"/>
  </p:handoutMasterIdLst>
  <p:sldIdLst>
    <p:sldId id="1349" r:id="rId4"/>
    <p:sldId id="1350" r:id="rId5"/>
    <p:sldId id="1579" r:id="rId6"/>
    <p:sldId id="1580" r:id="rId7"/>
    <p:sldId id="1581" r:id="rId8"/>
    <p:sldId id="1582" r:id="rId9"/>
    <p:sldId id="1583" r:id="rId10"/>
    <p:sldId id="950" r:id="rId11"/>
    <p:sldId id="1443" r:id="rId12"/>
    <p:sldId id="1598" r:id="rId13"/>
    <p:sldId id="1444" r:id="rId14"/>
    <p:sldId id="1445" r:id="rId15"/>
    <p:sldId id="1446" r:id="rId16"/>
    <p:sldId id="1448" r:id="rId17"/>
    <p:sldId id="1480" r:id="rId18"/>
    <p:sldId id="1482" r:id="rId19"/>
    <p:sldId id="1483" r:id="rId20"/>
    <p:sldId id="1484" r:id="rId21"/>
    <p:sldId id="1488" r:id="rId22"/>
    <p:sldId id="1489" r:id="rId23"/>
    <p:sldId id="1490" r:id="rId24"/>
    <p:sldId id="1491" r:id="rId25"/>
    <p:sldId id="1584" r:id="rId26"/>
    <p:sldId id="1600" r:id="rId27"/>
    <p:sldId id="1586" r:id="rId28"/>
    <p:sldId id="1588" r:id="rId29"/>
    <p:sldId id="1589" r:id="rId30"/>
    <p:sldId id="1590" r:id="rId31"/>
    <p:sldId id="1591" r:id="rId32"/>
    <p:sldId id="1592" r:id="rId33"/>
    <p:sldId id="1593" r:id="rId34"/>
    <p:sldId id="1610" r:id="rId35"/>
    <p:sldId id="1611" r:id="rId36"/>
    <p:sldId id="1612" r:id="rId37"/>
    <p:sldId id="1609" r:id="rId38"/>
    <p:sldId id="1594" r:id="rId39"/>
    <p:sldId id="1595" r:id="rId40"/>
    <p:sldId id="1504" r:id="rId41"/>
    <p:sldId id="1506" r:id="rId42"/>
    <p:sldId id="1613" r:id="rId43"/>
    <p:sldId id="1614" r:id="rId44"/>
    <p:sldId id="1507" r:id="rId45"/>
    <p:sldId id="1616" r:id="rId46"/>
    <p:sldId id="1615" r:id="rId47"/>
    <p:sldId id="1617" r:id="rId48"/>
    <p:sldId id="1601" r:id="rId49"/>
    <p:sldId id="1602" r:id="rId50"/>
    <p:sldId id="1603" r:id="rId51"/>
    <p:sldId id="1604" r:id="rId52"/>
    <p:sldId id="1605" r:id="rId53"/>
    <p:sldId id="1606" r:id="rId54"/>
    <p:sldId id="1527" r:id="rId55"/>
    <p:sldId id="1549" r:id="rId56"/>
    <p:sldId id="1550" r:id="rId57"/>
    <p:sldId id="1551" r:id="rId58"/>
    <p:sldId id="1552" r:id="rId59"/>
    <p:sldId id="1553" r:id="rId60"/>
    <p:sldId id="1554" r:id="rId61"/>
    <p:sldId id="1563" r:id="rId62"/>
    <p:sldId id="1564" r:id="rId63"/>
    <p:sldId id="1565" r:id="rId64"/>
    <p:sldId id="1566" r:id="rId65"/>
    <p:sldId id="1567" r:id="rId66"/>
    <p:sldId id="1576" r:id="rId67"/>
    <p:sldId id="1599" r:id="rId68"/>
    <p:sldId id="1569" r:id="rId69"/>
  </p:sldIdLst>
  <p:sldSz cx="12192000" cy="6858000"/>
  <p:notesSz cx="7315200" cy="9601200"/>
  <p:custDataLst>
    <p:tags r:id="rId73"/>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Kaufman" initials="ID" lastIdx="12" clrIdx="0"/>
  <p:cmAuthor id="1" name="swestbrook" initials="s" lastIdx="1" clrIdx="1"/>
  <p:cmAuthor id="2" name="tzelman" initials="tz" lastIdx="19" clrIdx="2"/>
  <p:cmAuthor id="3" name="kristin.powell" initials="k" lastIdx="6" clrIdx="3"/>
  <p:cmAuthor id="4" name="jgoldie" initials="JRG" lastIdx="7" clrIdx="4"/>
  <p:cmAuthor id="5" name="lmann" initials="l" lastIdx="1" clrIdx="5"/>
  <p:cmAuthor id="6" name="Meghan Hogue" initials="MH"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7C0"/>
    <a:srgbClr val="777777"/>
    <a:srgbClr val="666666"/>
    <a:srgbClr val="5F5F5F"/>
    <a:srgbClr val="00A0DF"/>
    <a:srgbClr val="D1EAFF"/>
    <a:srgbClr val="F7F7F7"/>
    <a:srgbClr val="99908C"/>
    <a:srgbClr val="D9EE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7" autoAdjust="0"/>
    <p:restoredTop sz="91468" autoAdjust="0"/>
  </p:normalViewPr>
  <p:slideViewPr>
    <p:cSldViewPr snapToGrid="0">
      <p:cViewPr varScale="1">
        <p:scale>
          <a:sx n="93" d="100"/>
          <a:sy n="93" d="100"/>
        </p:scale>
        <p:origin x="-96" y="-208"/>
      </p:cViewPr>
      <p:guideLst>
        <p:guide orient="horz" pos="426"/>
        <p:guide orient="horz" pos="4201"/>
        <p:guide pos="7583"/>
        <p:guide pos="127"/>
        <p:guide pos="6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22912"/>
    </p:cViewPr>
  </p:sorterViewPr>
  <p:notesViewPr>
    <p:cSldViewPr snapToGrid="0" showGuides="1">
      <p:cViewPr varScale="1">
        <p:scale>
          <a:sx n="94" d="100"/>
          <a:sy n="94" d="100"/>
        </p:scale>
        <p:origin x="-35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tags" Target="tags/tag1.xml"/><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theme" Target="../theme/theme5.xml"/><Relationship Id="rId2" Type="http://schemas.openxmlformats.org/officeDocument/2006/relationships/tags" Target="../tags/tag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12"/>
          <p:cNvSpPr>
            <a:spLocks noChangeArrowheads="1"/>
          </p:cNvSpPr>
          <p:nvPr/>
        </p:nvSpPr>
        <p:spPr bwMode="auto">
          <a:xfrm>
            <a:off x="52657" y="46552"/>
            <a:ext cx="7236951" cy="308941"/>
          </a:xfrm>
          <a:prstGeom prst="roundRect">
            <a:avLst>
              <a:gd name="adj" fmla="val 44183"/>
            </a:avLst>
          </a:prstGeom>
          <a:solidFill>
            <a:srgbClr val="00A0D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contourW="12700" prstMaterial="plastic">
            <a:bevelT w="38100" h="38100"/>
            <a:contourClr>
              <a:schemeClr val="bg1">
                <a:lumMod val="65000"/>
              </a:schemeClr>
            </a:contourClr>
          </a:sp3d>
        </p:spPr>
        <p:txBody>
          <a:bodyPr wrap="none" anchor="ctr"/>
          <a:lstStyle/>
          <a:p>
            <a:endParaRPr lang="en-US"/>
          </a:p>
        </p:txBody>
      </p:sp>
      <p:pic>
        <p:nvPicPr>
          <p:cNvPr id="7" name="Picture 6" descr="Cloud Detail.png"/>
          <p:cNvPicPr>
            <a:picLocks noChangeAspect="1"/>
          </p:cNvPicPr>
          <p:nvPr/>
        </p:nvPicPr>
        <p:blipFill>
          <a:blip r:embed="rId3" cstate="print"/>
          <a:srcRect l="85169" r="672"/>
          <a:stretch>
            <a:fillRect/>
          </a:stretch>
        </p:blipFill>
        <p:spPr>
          <a:xfrm flipH="1">
            <a:off x="0" y="15498"/>
            <a:ext cx="992891" cy="407796"/>
          </a:xfrm>
          <a:prstGeom prst="rect">
            <a:avLst/>
          </a:prstGeom>
        </p:spPr>
      </p:pic>
      <p:pic>
        <p:nvPicPr>
          <p:cNvPr id="8" name="SFDC Logo" descr="sfdc_lockup_cmyk_blue_v4.png"/>
          <p:cNvPicPr>
            <a:picLocks noChangeAspect="1"/>
          </p:cNvPicPr>
          <p:nvPr>
            <p:custDataLst>
              <p:tags r:id="rId2"/>
            </p:custDataLst>
          </p:nvPr>
        </p:nvPicPr>
        <p:blipFill>
          <a:blip r:embed="rId4" cstate="print"/>
          <a:stretch>
            <a:fillRect/>
          </a:stretch>
        </p:blipFill>
        <p:spPr>
          <a:xfrm>
            <a:off x="6245677" y="112463"/>
            <a:ext cx="828785" cy="649536"/>
          </a:xfrm>
          <a:prstGeom prst="rect">
            <a:avLst/>
          </a:prstGeom>
        </p:spPr>
      </p:pic>
      <p:sp>
        <p:nvSpPr>
          <p:cNvPr id="9" name="Rectangle 2"/>
          <p:cNvSpPr>
            <a:spLocks noGrp="1" noChangeArrowheads="1"/>
          </p:cNvSpPr>
          <p:nvPr>
            <p:ph type="hdr" sz="quarter"/>
          </p:nvPr>
        </p:nvSpPr>
        <p:spPr bwMode="auto">
          <a:xfrm>
            <a:off x="4071257" y="9121140"/>
            <a:ext cx="3026229"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800">
                <a:latin typeface="Arial" pitchFamily="34" charset="0"/>
                <a:cs typeface="Arial" pitchFamily="34" charset="0"/>
              </a:defRPr>
            </a:lvl1pPr>
          </a:lstStyle>
          <a:p>
            <a:pPr>
              <a:defRPr/>
            </a:pPr>
            <a:r>
              <a:rPr lang="en-US" smtClean="0"/>
              <a:t>Course Name</a:t>
            </a:r>
            <a:endParaRPr lang="en-US" dirty="0"/>
          </a:p>
        </p:txBody>
      </p:sp>
      <p:sp>
        <p:nvSpPr>
          <p:cNvPr id="10" name="Rectangle 6"/>
          <p:cNvSpPr>
            <a:spLocks noGrp="1" noChangeArrowheads="1"/>
          </p:cNvSpPr>
          <p:nvPr>
            <p:ph type="ftr" sz="quarter" idx="2"/>
          </p:nvPr>
        </p:nvSpPr>
        <p:spPr bwMode="auto">
          <a:xfrm>
            <a:off x="239486" y="9121140"/>
            <a:ext cx="2930434"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800">
                <a:latin typeface="Arial" pitchFamily="34" charset="0"/>
                <a:cs typeface="Arial" pitchFamily="34" charset="0"/>
              </a:defRPr>
            </a:lvl1pPr>
          </a:lstStyle>
          <a:p>
            <a:r>
              <a:rPr lang="en-US" dirty="0" smtClean="0"/>
              <a:t>© Copyright 2010 salesforce.com, inc.</a:t>
            </a:r>
            <a:endParaRPr lang="en-US" dirty="0"/>
          </a:p>
        </p:txBody>
      </p:sp>
      <p:sp>
        <p:nvSpPr>
          <p:cNvPr id="11" name="Rectangle 7"/>
          <p:cNvSpPr>
            <a:spLocks noGrp="1" noChangeArrowheads="1"/>
          </p:cNvSpPr>
          <p:nvPr>
            <p:ph type="sldNum" sz="quarter" idx="3"/>
          </p:nvPr>
        </p:nvSpPr>
        <p:spPr bwMode="auto">
          <a:xfrm>
            <a:off x="3198223" y="9121140"/>
            <a:ext cx="840377"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ctr">
              <a:defRPr sz="800">
                <a:latin typeface="Arial" pitchFamily="34" charset="0"/>
                <a:cs typeface="Arial" pitchFamily="34" charset="0"/>
              </a:defRPr>
            </a:lvl1pPr>
          </a:lstStyle>
          <a:p>
            <a:pPr>
              <a:defRPr/>
            </a:pPr>
            <a:fld id="{B4ABCAC1-5A0E-4D41-9DFA-A4558277763A}" type="slidenum">
              <a:rPr lang="en-US" smtClean="0"/>
              <a:pPr>
                <a:defRPr/>
              </a:pPr>
              <a:t>‹#›</a:t>
            </a:fld>
            <a:endParaRPr lang="en-US" dirty="0"/>
          </a:p>
        </p:txBody>
      </p:sp>
    </p:spTree>
    <p:extLst>
      <p:ext uri="{BB962C8B-B14F-4D97-AF65-F5344CB8AC3E}">
        <p14:creationId xmlns:p14="http://schemas.microsoft.com/office/powerpoint/2010/main" val="176747217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theme" Target="../theme/theme4.xml"/><Relationship Id="rId2" Type="http://schemas.openxmlformats.org/officeDocument/2006/relationships/tags" Target="../tags/tag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071257" y="9121140"/>
            <a:ext cx="3026229"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800">
                <a:latin typeface="Arial" pitchFamily="34" charset="0"/>
                <a:cs typeface="Arial" pitchFamily="34" charset="0"/>
              </a:defRPr>
            </a:lvl1pPr>
          </a:lstStyle>
          <a:p>
            <a:pPr>
              <a:defRPr/>
            </a:pPr>
            <a:r>
              <a:rPr lang="en-US" smtClean="0"/>
              <a:t>Course Name</a:t>
            </a:r>
            <a:endParaRPr lang="en-US" dirty="0"/>
          </a:p>
        </p:txBody>
      </p:sp>
      <p:sp>
        <p:nvSpPr>
          <p:cNvPr id="15364" name="Rectangle 4"/>
          <p:cNvSpPr>
            <a:spLocks noGrp="1" noRot="1" noChangeAspect="1" noChangeArrowheads="1" noTextEdit="1"/>
          </p:cNvSpPr>
          <p:nvPr>
            <p:ph type="sldImg" idx="2"/>
          </p:nvPr>
        </p:nvSpPr>
        <p:spPr bwMode="auto">
          <a:xfrm>
            <a:off x="1611088" y="557438"/>
            <a:ext cx="5500006" cy="412500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250371" y="4800599"/>
            <a:ext cx="6858000" cy="432162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239486" y="9121140"/>
            <a:ext cx="2930434"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800">
                <a:latin typeface="Arial" pitchFamily="34" charset="0"/>
                <a:cs typeface="Arial" pitchFamily="34" charset="0"/>
              </a:defRPr>
            </a:lvl1pPr>
          </a:lstStyle>
          <a:p>
            <a:r>
              <a:rPr lang="en-US" dirty="0" smtClean="0"/>
              <a:t>© Copyright 2010 salesforce.com, inc.</a:t>
            </a:r>
            <a:endParaRPr lang="en-US" dirty="0"/>
          </a:p>
        </p:txBody>
      </p:sp>
      <p:sp>
        <p:nvSpPr>
          <p:cNvPr id="5127" name="Rectangle 7"/>
          <p:cNvSpPr>
            <a:spLocks noGrp="1" noChangeArrowheads="1"/>
          </p:cNvSpPr>
          <p:nvPr>
            <p:ph type="sldNum" sz="quarter" idx="5"/>
          </p:nvPr>
        </p:nvSpPr>
        <p:spPr bwMode="auto">
          <a:xfrm>
            <a:off x="3198223" y="9121140"/>
            <a:ext cx="840377"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ctr">
              <a:defRPr sz="800">
                <a:latin typeface="Arial" pitchFamily="34" charset="0"/>
                <a:cs typeface="Arial" pitchFamily="34" charset="0"/>
              </a:defRPr>
            </a:lvl1pPr>
          </a:lstStyle>
          <a:p>
            <a:pPr>
              <a:defRPr/>
            </a:pPr>
            <a:fld id="{B4ABCAC1-5A0E-4D41-9DFA-A4558277763A}" type="slidenum">
              <a:rPr lang="en-US" smtClean="0"/>
              <a:pPr>
                <a:defRPr/>
              </a:pPr>
              <a:t>‹#›</a:t>
            </a:fld>
            <a:endParaRPr lang="en-US" dirty="0"/>
          </a:p>
        </p:txBody>
      </p:sp>
      <p:sp>
        <p:nvSpPr>
          <p:cNvPr id="8" name="Rectangle 12"/>
          <p:cNvSpPr>
            <a:spLocks noChangeArrowheads="1"/>
          </p:cNvSpPr>
          <p:nvPr/>
        </p:nvSpPr>
        <p:spPr bwMode="auto">
          <a:xfrm>
            <a:off x="52657" y="46552"/>
            <a:ext cx="7236951" cy="308941"/>
          </a:xfrm>
          <a:prstGeom prst="roundRect">
            <a:avLst>
              <a:gd name="adj" fmla="val 44183"/>
            </a:avLst>
          </a:prstGeom>
          <a:solidFill>
            <a:srgbClr val="00A0DF"/>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contourW="12700" prstMaterial="plastic">
            <a:bevelT w="38100" h="38100"/>
            <a:contourClr>
              <a:schemeClr val="bg1">
                <a:lumMod val="65000"/>
              </a:schemeClr>
            </a:contourClr>
          </a:sp3d>
        </p:spPr>
        <p:txBody>
          <a:bodyPr wrap="none" anchor="ctr"/>
          <a:lstStyle/>
          <a:p>
            <a:endParaRPr lang="en-US"/>
          </a:p>
        </p:txBody>
      </p:sp>
      <p:pic>
        <p:nvPicPr>
          <p:cNvPr id="10" name="Picture 9" descr="Cloud Detail.png"/>
          <p:cNvPicPr>
            <a:picLocks noChangeAspect="1"/>
          </p:cNvPicPr>
          <p:nvPr/>
        </p:nvPicPr>
        <p:blipFill>
          <a:blip r:embed="rId3" cstate="print"/>
          <a:srcRect l="85169" r="672"/>
          <a:stretch>
            <a:fillRect/>
          </a:stretch>
        </p:blipFill>
        <p:spPr>
          <a:xfrm flipH="1">
            <a:off x="0" y="15498"/>
            <a:ext cx="992891" cy="407796"/>
          </a:xfrm>
          <a:prstGeom prst="rect">
            <a:avLst/>
          </a:prstGeom>
        </p:spPr>
      </p:pic>
      <p:pic>
        <p:nvPicPr>
          <p:cNvPr id="12" name="SFDC Logo" descr="sfdc_lockup_cmyk_blue_v4.png"/>
          <p:cNvPicPr>
            <a:picLocks noChangeAspect="1"/>
          </p:cNvPicPr>
          <p:nvPr>
            <p:custDataLst>
              <p:tags r:id="rId2"/>
            </p:custDataLst>
          </p:nvPr>
        </p:nvPicPr>
        <p:blipFill>
          <a:blip r:embed="rId4" cstate="print"/>
          <a:stretch>
            <a:fillRect/>
          </a:stretch>
        </p:blipFill>
        <p:spPr>
          <a:xfrm>
            <a:off x="160563" y="537005"/>
            <a:ext cx="1287235" cy="1008833"/>
          </a:xfrm>
          <a:prstGeom prst="rect">
            <a:avLst/>
          </a:prstGeom>
        </p:spPr>
      </p:pic>
    </p:spTree>
    <p:extLst>
      <p:ext uri="{BB962C8B-B14F-4D97-AF65-F5344CB8AC3E}">
        <p14:creationId xmlns:p14="http://schemas.microsoft.com/office/powerpoint/2010/main" val="982950866"/>
      </p:ext>
    </p:extLst>
  </p:cSld>
  <p:clrMap bg1="lt1" tx1="dk1" bg2="lt2" tx2="dk2" accent1="accent1" accent2="accent2" accent3="accent3" accent4="accent4" accent5="accent5" accent6="accent6" hlink="hlink" folHlink="folHlink"/>
  <p:hf dt="0"/>
  <p:notesStyle>
    <a:lvl1pPr marL="228600" indent="-228600" algn="l" rtl="0" eaLnBrk="0" fontAlgn="base" hangingPunct="0">
      <a:spcBef>
        <a:spcPct val="30000"/>
      </a:spcBef>
      <a:spcAft>
        <a:spcPct val="0"/>
      </a:spcAft>
      <a:buFont typeface="Arial" pitchFamily="34" charset="0"/>
      <a:buNone/>
      <a:defRPr sz="1000" kern="1200">
        <a:solidFill>
          <a:schemeClr val="tx1"/>
        </a:solidFill>
        <a:latin typeface="Arial" pitchFamily="34" charset="0"/>
        <a:ea typeface="+mn-ea"/>
        <a:cs typeface="Arial" pitchFamily="34" charset="0"/>
      </a:defRPr>
    </a:lvl1pPr>
    <a:lvl2pPr marL="230188" indent="-230188" algn="l" rtl="0" eaLnBrk="0" fontAlgn="base" hangingPunct="0">
      <a:spcBef>
        <a:spcPct val="30000"/>
      </a:spcBef>
      <a:spcAft>
        <a:spcPct val="0"/>
      </a:spcAft>
      <a:buFont typeface="Wingdings" pitchFamily="2" charset="2"/>
      <a:buChar char="§"/>
      <a:defRPr sz="1000" kern="1200">
        <a:solidFill>
          <a:schemeClr val="tx1"/>
        </a:solidFill>
        <a:latin typeface="Arial" pitchFamily="34" charset="0"/>
        <a:ea typeface="+mn-ea"/>
        <a:cs typeface="Arial" pitchFamily="34" charset="0"/>
      </a:defRPr>
    </a:lvl2pPr>
    <a:lvl3pPr marL="460375" indent="-230188" algn="l" rtl="0" eaLnBrk="0" fontAlgn="base" hangingPunct="0">
      <a:spcBef>
        <a:spcPct val="30000"/>
      </a:spcBef>
      <a:spcAft>
        <a:spcPct val="0"/>
      </a:spcAft>
      <a:buFont typeface="Arial" pitchFamily="34" charset="0"/>
      <a:buChar char="–"/>
      <a:defRPr sz="1000" kern="1200">
        <a:solidFill>
          <a:schemeClr val="tx1"/>
        </a:solidFill>
        <a:latin typeface="Arial" pitchFamily="34" charset="0"/>
        <a:ea typeface="+mn-ea"/>
        <a:cs typeface="Arial" pitchFamily="34" charset="0"/>
      </a:defRPr>
    </a:lvl3pPr>
    <a:lvl4pPr marL="684213" indent="-223838" algn="l" rtl="0" eaLnBrk="0" fontAlgn="base" hangingPunct="0">
      <a:spcBef>
        <a:spcPct val="30000"/>
      </a:spcBef>
      <a:spcAft>
        <a:spcPct val="0"/>
      </a:spcAft>
      <a:buFont typeface="Arial" pitchFamily="34" charset="0"/>
      <a:buChar char="•"/>
      <a:defRPr sz="1000" kern="1200">
        <a:solidFill>
          <a:schemeClr val="tx1"/>
        </a:solidFill>
        <a:latin typeface="Arial" pitchFamily="34" charset="0"/>
        <a:ea typeface="+mn-ea"/>
        <a:cs typeface="Arial" pitchFamily="34" charset="0"/>
      </a:defRPr>
    </a:lvl4pPr>
    <a:lvl5pPr marL="914400" indent="-230188" algn="l" rtl="0" eaLnBrk="0" fontAlgn="base" hangingPunct="0">
      <a:spcBef>
        <a:spcPct val="30000"/>
      </a:spcBef>
      <a:spcAft>
        <a:spcPct val="0"/>
      </a:spcAft>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57213"/>
            <a:ext cx="7334250" cy="412591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Course Name</a:t>
            </a:r>
            <a:endParaRPr lang="en-US" dirty="0"/>
          </a:p>
        </p:txBody>
      </p:sp>
      <p:sp>
        <p:nvSpPr>
          <p:cNvPr id="5" name="Footer Placeholder 4"/>
          <p:cNvSpPr>
            <a:spLocks noGrp="1"/>
          </p:cNvSpPr>
          <p:nvPr>
            <p:ph type="ftr" sz="quarter" idx="11"/>
          </p:nvPr>
        </p:nvSpPr>
        <p:spPr/>
        <p:txBody>
          <a:bodyPr/>
          <a:lstStyle/>
          <a:p>
            <a:r>
              <a:rPr lang="en-US" smtClean="0"/>
              <a:t>© Copyright 2010 salesforce.com, inc.</a:t>
            </a:r>
            <a:endParaRPr lang="en-US" dirty="0"/>
          </a:p>
        </p:txBody>
      </p:sp>
      <p:sp>
        <p:nvSpPr>
          <p:cNvPr id="6" name="Slide Number Placeholder 5"/>
          <p:cNvSpPr>
            <a:spLocks noGrp="1"/>
          </p:cNvSpPr>
          <p:nvPr>
            <p:ph type="sldNum" sz="quarter" idx="12"/>
          </p:nvPr>
        </p:nvSpPr>
        <p:spPr/>
        <p:txBody>
          <a:bodyPr/>
          <a:lstStyle/>
          <a:p>
            <a:pPr>
              <a:defRPr/>
            </a:pPr>
            <a:fld id="{B4ABCAC1-5A0E-4D41-9DFA-A4558277763A}" type="slidenum">
              <a:rPr lang="en-US" smtClean="0"/>
              <a:pPr>
                <a:defRPr/>
              </a:pPr>
              <a:t>1</a:t>
            </a:fld>
            <a:endParaRPr lang="en-US" dirty="0"/>
          </a:p>
        </p:txBody>
      </p:sp>
    </p:spTree>
    <p:extLst>
      <p:ext uri="{BB962C8B-B14F-4D97-AF65-F5344CB8AC3E}">
        <p14:creationId xmlns:p14="http://schemas.microsoft.com/office/powerpoint/2010/main" val="303132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txBox="1">
            <a:spLocks noGrp="1"/>
          </p:cNvSpPr>
          <p:nvPr>
            <p:ph type="body" idx="1"/>
          </p:nvPr>
        </p:nvSpPr>
        <p:spPr>
          <a:xfrm>
            <a:off x="425725" y="4560569"/>
            <a:ext cx="6463722" cy="4320664"/>
          </a:xfrm>
          <a:prstGeom prst="rect">
            <a:avLst/>
          </a:prstGeom>
        </p:spPr>
        <p:txBody>
          <a:bodyPr lIns="94835" tIns="94835" rIns="94835" bIns="94835" anchor="t" anchorCtr="0">
            <a:noAutofit/>
          </a:bodyPr>
          <a:lstStyle/>
          <a:p>
            <a:pPr>
              <a:spcBef>
                <a:spcPts val="0"/>
              </a:spcBef>
            </a:pPr>
            <a:endParaRPr/>
          </a:p>
        </p:txBody>
      </p:sp>
      <p:sp>
        <p:nvSpPr>
          <p:cNvPr id="841" name="Shape 84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425725" y="4560569"/>
            <a:ext cx="6463722" cy="4320664"/>
          </a:xfrm>
          <a:prstGeom prst="rect">
            <a:avLst/>
          </a:prstGeom>
        </p:spPr>
        <p:txBody>
          <a:bodyPr lIns="94835" tIns="94835" rIns="94835" bIns="94835" anchor="t" anchorCtr="0">
            <a:noAutofit/>
          </a:bodyPr>
          <a:lstStyle/>
          <a:p>
            <a:pPr>
              <a:spcBef>
                <a:spcPts val="0"/>
              </a:spcBef>
            </a:pPr>
            <a:endParaRPr/>
          </a:p>
        </p:txBody>
      </p:sp>
      <p:sp>
        <p:nvSpPr>
          <p:cNvPr id="849" name="Shape 84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txBox="1">
            <a:spLocks noGrp="1"/>
          </p:cNvSpPr>
          <p:nvPr>
            <p:ph type="body" idx="1"/>
          </p:nvPr>
        </p:nvSpPr>
        <p:spPr>
          <a:xfrm>
            <a:off x="425725" y="4560569"/>
            <a:ext cx="6463722" cy="4320664"/>
          </a:xfrm>
          <a:prstGeom prst="rect">
            <a:avLst/>
          </a:prstGeom>
        </p:spPr>
        <p:txBody>
          <a:bodyPr lIns="94835" tIns="94835" rIns="94835" bIns="94835" anchor="t" anchorCtr="0">
            <a:noAutofit/>
          </a:bodyPr>
          <a:lstStyle/>
          <a:p>
            <a:pPr>
              <a:spcBef>
                <a:spcPts val="0"/>
              </a:spcBef>
            </a:pPr>
            <a:endParaRPr/>
          </a:p>
        </p:txBody>
      </p:sp>
      <p:sp>
        <p:nvSpPr>
          <p:cNvPr id="859" name="Shape 85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425725" y="4560569"/>
            <a:ext cx="6463722" cy="4320664"/>
          </a:xfrm>
          <a:prstGeom prst="rect">
            <a:avLst/>
          </a:prstGeom>
        </p:spPr>
        <p:txBody>
          <a:bodyPr lIns="94835" tIns="94835" rIns="94835" bIns="94835" anchor="t" anchorCtr="0">
            <a:noAutofit/>
          </a:bodyPr>
          <a:lstStyle/>
          <a:p>
            <a:pPr>
              <a:spcBef>
                <a:spcPts val="0"/>
              </a:spcBef>
            </a:pPr>
            <a:endParaRPr/>
          </a:p>
        </p:txBody>
      </p:sp>
      <p:sp>
        <p:nvSpPr>
          <p:cNvPr id="869" name="Shape 86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txBox="1">
            <a:spLocks noGrp="1"/>
          </p:cNvSpPr>
          <p:nvPr>
            <p:ph type="body" idx="1"/>
          </p:nvPr>
        </p:nvSpPr>
        <p:spPr>
          <a:xfrm>
            <a:off x="425726" y="4560569"/>
            <a:ext cx="6463748" cy="4320539"/>
          </a:xfrm>
          <a:prstGeom prst="rect">
            <a:avLst/>
          </a:prstGeom>
        </p:spPr>
        <p:txBody>
          <a:bodyPr lIns="94835" tIns="94835" rIns="94835" bIns="94835" anchor="t" anchorCtr="0">
            <a:noAutofit/>
          </a:bodyPr>
          <a:lstStyle/>
          <a:p>
            <a:pPr>
              <a:spcBef>
                <a:spcPts val="0"/>
              </a:spcBef>
            </a:pPr>
            <a:endParaRPr/>
          </a:p>
        </p:txBody>
      </p:sp>
      <p:sp>
        <p:nvSpPr>
          <p:cNvPr id="828" name="Shape 82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lIns="94851" tIns="47425" rIns="94851" bIns="47425"/>
          <a:lstStyle/>
          <a:p>
            <a:pPr lvl="0"/>
            <a:endParaRPr/>
          </a:p>
        </p:txBody>
      </p:sp>
      <p:sp>
        <p:nvSpPr>
          <p:cNvPr id="439" name="Shape 439"/>
          <p:cNvSpPr>
            <a:spLocks noGrp="1"/>
          </p:cNvSpPr>
          <p:nvPr>
            <p:ph type="body" sz="quarter" idx="1"/>
          </p:nvPr>
        </p:nvSpPr>
        <p:spPr>
          <a:prstGeom prst="rect">
            <a:avLst/>
          </a:prstGeom>
        </p:spPr>
        <p:txBody>
          <a:bodyPr/>
          <a:lstStyle>
            <a:lvl1pPr>
              <a:defRPr spc="0">
                <a:latin typeface="VAG Rounded Std Light"/>
                <a:ea typeface="VAG Rounded Std Light"/>
                <a:cs typeface="VAG Rounded Std Light"/>
                <a:sym typeface="VAG Rounded Std Light"/>
              </a:defRPr>
            </a:lvl1pPr>
          </a:lstStyle>
          <a:p>
            <a:pPr lvl="0">
              <a:defRPr sz="1800"/>
            </a:pPr>
            <a:endParaRPr sz="3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xfrm>
            <a:off x="4145280" y="9121140"/>
            <a:ext cx="3169920" cy="480060"/>
          </a:xfrm>
          <a:prstGeom prst="rect">
            <a:avLst/>
          </a:prstGeom>
          <a:noFill/>
        </p:spPr>
        <p:txBody>
          <a:bodyPr/>
          <a:lstStyle/>
          <a:p>
            <a:fld id="{79AC21C2-794F-43F7-9FC7-2ABC1CAAEC41}" type="slidenum">
              <a:rPr lang="en-US" smtClean="0"/>
              <a:pPr/>
              <a:t>6</a:t>
            </a:fld>
            <a:endParaRPr lang="en-US" smtClean="0"/>
          </a:p>
        </p:txBody>
      </p:sp>
      <p:sp>
        <p:nvSpPr>
          <p:cNvPr id="20483" name="Rectangle 2"/>
          <p:cNvSpPr>
            <a:spLocks noGrp="1" noRot="1" noChangeAspect="1" noChangeArrowheads="1" noTextEdit="1"/>
          </p:cNvSpPr>
          <p:nvPr>
            <p:ph type="sldImg"/>
          </p:nvPr>
        </p:nvSpPr>
        <p:spPr>
          <a:xfrm>
            <a:off x="693738" y="557213"/>
            <a:ext cx="7334250" cy="4125912"/>
          </a:xfrm>
          <a:ln/>
        </p:spPr>
      </p:sp>
      <p:sp>
        <p:nvSpPr>
          <p:cNvPr id="20484" name="Rectangle 3"/>
          <p:cNvSpPr>
            <a:spLocks noGrp="1" noChangeArrowheads="1"/>
          </p:cNvSpPr>
          <p:nvPr>
            <p:ph type="body" idx="1"/>
          </p:nvPr>
        </p:nvSpPr>
        <p:spPr>
          <a:noFill/>
          <a:ln/>
        </p:spPr>
        <p:txBody>
          <a:bodyPr/>
          <a:lstStyle/>
          <a:p>
            <a:pPr defTabSz="966612" eaLnBrk="1" hangingPunct="1">
              <a:defRPr/>
            </a:pPr>
            <a:endParaRPr lang="en-US" sz="900"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smtClean="0"/>
              <a:t>Copyright 2010 Salesforce.com. All rights reserved.</a:t>
            </a:r>
            <a:endParaRPr lang="en-US" dirty="0"/>
          </a:p>
        </p:txBody>
      </p:sp>
      <p:sp>
        <p:nvSpPr>
          <p:cNvPr id="6" name="Header Placeholder 5"/>
          <p:cNvSpPr>
            <a:spLocks noGrp="1"/>
          </p:cNvSpPr>
          <p:nvPr>
            <p:ph type="hdr" sz="quarter" idx="11"/>
          </p:nvPr>
        </p:nvSpPr>
        <p:spPr/>
        <p:txBody>
          <a:bodyPr/>
          <a:lstStyle/>
          <a:p>
            <a:pPr>
              <a:defRPr/>
            </a:pPr>
            <a:r>
              <a:rPr lang="en-US" smtClean="0"/>
              <a:t>Course Name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557213"/>
            <a:ext cx="7334250" cy="4125912"/>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solidFill>
                  <a:prstClr val="black"/>
                </a:solidFill>
              </a:rPr>
              <a:t>Course Name</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 Copyright 2010 salesforce.com, inc.</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B4ABCAC1-5A0E-4D41-9DFA-A4558277763A}" type="slidenum">
              <a:rPr lang="en-US" smtClean="0">
                <a:solidFill>
                  <a:prstClr val="black"/>
                </a:solidFill>
              </a:rPr>
              <a:pPr>
                <a:defRPr/>
              </a:pPr>
              <a:t>52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3" name="Shape 833"/>
          <p:cNvSpPr txBox="1">
            <a:spLocks noGrp="1"/>
          </p:cNvSpPr>
          <p:nvPr>
            <p:ph type="body" idx="1"/>
          </p:nvPr>
        </p:nvSpPr>
        <p:spPr>
          <a:xfrm>
            <a:off x="731522" y="4560570"/>
            <a:ext cx="5852159" cy="4320540"/>
          </a:xfrm>
          <a:prstGeom prst="rect">
            <a:avLst/>
          </a:prstGeom>
        </p:spPr>
        <p:txBody>
          <a:bodyPr lIns="96637" tIns="96637" rIns="96637" bIns="96637" anchor="t" anchorCtr="0">
            <a:no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425726" y="4561226"/>
            <a:ext cx="6463748" cy="4320213"/>
          </a:xfrm>
          <a:prstGeom prst="rect">
            <a:avLst/>
          </a:prstGeom>
        </p:spPr>
        <p:txBody>
          <a:bodyPr lIns="94835" tIns="94835" rIns="94835" bIns="94835" anchor="t" anchorCtr="0">
            <a:noAutofit/>
          </a:bodyPr>
          <a:lstStyle/>
          <a:p>
            <a:pPr>
              <a:spcBef>
                <a:spcPts val="0"/>
              </a:spcBef>
            </a:pPr>
            <a:endParaRPr dirty="0"/>
          </a:p>
        </p:txBody>
      </p:sp>
      <p:sp>
        <p:nvSpPr>
          <p:cNvPr id="393" name="Shape 39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425725" y="4561226"/>
            <a:ext cx="6463722" cy="4320354"/>
          </a:xfrm>
          <a:prstGeom prst="rect">
            <a:avLst/>
          </a:prstGeom>
        </p:spPr>
        <p:txBody>
          <a:bodyPr lIns="94835" tIns="94835" rIns="94835" bIns="94835" anchor="t" anchorCtr="0">
            <a:noAutofit/>
          </a:bodyPr>
          <a:lstStyle/>
          <a:p>
            <a:pPr>
              <a:spcBef>
                <a:spcPts val="0"/>
              </a:spcBef>
            </a:pPr>
            <a:endParaRPr/>
          </a:p>
        </p:txBody>
      </p:sp>
      <p:sp>
        <p:nvSpPr>
          <p:cNvPr id="328" name="Shape 32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425726" y="4560569"/>
            <a:ext cx="6463748" cy="4320539"/>
          </a:xfrm>
          <a:prstGeom prst="rect">
            <a:avLst/>
          </a:prstGeom>
          <a:noFill/>
          <a:ln>
            <a:noFill/>
          </a:ln>
        </p:spPr>
        <p:txBody>
          <a:bodyPr lIns="94835" tIns="94835" rIns="94835" bIns="94835" anchor="ctr" anchorCtr="0">
            <a:normAutofit/>
          </a:bodyPr>
          <a:lstStyle/>
          <a:p>
            <a:pPr marL="0" indent="0" defTabSz="948507" eaLnBrk="1" fontAlgn="auto" hangingPunct="1">
              <a:spcBef>
                <a:spcPts val="0"/>
              </a:spcBef>
              <a:spcAft>
                <a:spcPts val="0"/>
              </a:spcAft>
              <a:buClr>
                <a:schemeClr val="dk1"/>
              </a:buClr>
              <a:defRPr/>
            </a:pPr>
            <a:r>
              <a:rPr lang="en-US" sz="1200" dirty="0">
                <a:solidFill>
                  <a:srgbClr val="3F3F3F"/>
                </a:solidFill>
              </a:rPr>
              <a:t>A Sales Rep wants to use Outlook to manage her meeting invites, etc., but wants to keep a record of his meetings in Salesforce. With the Event sync feature, the Sales Rep knows that her Salesforce calendar will have a record of the meetings from Outlook.</a:t>
            </a:r>
          </a:p>
          <a:p>
            <a:pPr marL="0" indent="0">
              <a:spcBef>
                <a:spcPts val="0"/>
              </a:spcBef>
              <a:buClr>
                <a:schemeClr val="dk1"/>
              </a:buClr>
            </a:pPr>
            <a:endParaRPr lang="en-US" sz="1200" dirty="0">
              <a:solidFill>
                <a:schemeClr val="dk1"/>
              </a:solidFill>
              <a:latin typeface="Arial"/>
              <a:ea typeface="Arial"/>
              <a:cs typeface="Arial"/>
              <a:sym typeface="Arial"/>
            </a:endParaRPr>
          </a:p>
          <a:p>
            <a:pPr marL="0" indent="0" defTabSz="948507" eaLnBrk="1" fontAlgn="auto" hangingPunct="1">
              <a:spcBef>
                <a:spcPts val="0"/>
              </a:spcBef>
              <a:spcAft>
                <a:spcPts val="0"/>
              </a:spcAft>
              <a:buClr>
                <a:schemeClr val="dk1"/>
              </a:buClr>
              <a:defRPr/>
            </a:pPr>
            <a:r>
              <a:rPr lang="en-US" sz="1200" dirty="0">
                <a:solidFill>
                  <a:srgbClr val="3F3F3F"/>
                </a:solidFill>
              </a:rPr>
              <a:t>A Sales Rep wants to make a phone call to a contact that he knows exists in Salesforce. Instead of logging into Salesforce, he can just find the phone number in his phone’s contacts.</a:t>
            </a:r>
          </a:p>
          <a:p>
            <a:pPr marL="0" indent="0">
              <a:spcBef>
                <a:spcPts val="0"/>
              </a:spcBef>
              <a:buClr>
                <a:schemeClr val="dk1"/>
              </a:buClr>
            </a:pPr>
            <a:endParaRPr lang="en-US" sz="1200" dirty="0">
              <a:solidFill>
                <a:schemeClr val="dk1"/>
              </a:solidFill>
              <a:latin typeface="Arial"/>
              <a:ea typeface="Arial"/>
              <a:cs typeface="Arial"/>
              <a:sym typeface="Arial"/>
            </a:endParaRPr>
          </a:p>
          <a:p>
            <a:pPr marL="0" indent="0" defTabSz="948507" eaLnBrk="1" fontAlgn="auto" hangingPunct="1">
              <a:spcBef>
                <a:spcPts val="0"/>
              </a:spcBef>
              <a:spcAft>
                <a:spcPts val="0"/>
              </a:spcAft>
              <a:buClr>
                <a:schemeClr val="dk1"/>
              </a:buClr>
              <a:defRPr/>
            </a:pPr>
            <a:r>
              <a:rPr lang="en-US" sz="1200" dirty="0">
                <a:solidFill>
                  <a:srgbClr val="3F3F3F"/>
                </a:solidFill>
              </a:rPr>
              <a:t>An IT Pro wants to enable syncing for a workforce with many OS’s and devices, but doesn’t want the headache of troubleshooting so many environments. Exchange Sync has no dependence on the user’s specific </a:t>
            </a:r>
            <a:r>
              <a:rPr lang="en-US" sz="1200" dirty="0" smtClean="0">
                <a:solidFill>
                  <a:srgbClr val="3F3F3F"/>
                </a:solidFill>
              </a:rPr>
              <a:t>environment.</a:t>
            </a:r>
            <a:endParaRPr lang="en-US" sz="1200" dirty="0">
              <a:solidFill>
                <a:srgbClr val="3F3F3F"/>
              </a:solidFill>
            </a:endParaRPr>
          </a:p>
          <a:p>
            <a:pPr marL="0" indent="0">
              <a:spcBef>
                <a:spcPts val="0"/>
              </a:spcBef>
              <a:buClr>
                <a:schemeClr val="dk1"/>
              </a:buClr>
            </a:pPr>
            <a:endParaRPr sz="1200" dirty="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txBox="1">
            <a:spLocks noGrp="1"/>
          </p:cNvSpPr>
          <p:nvPr>
            <p:ph type="body" idx="1"/>
          </p:nvPr>
        </p:nvSpPr>
        <p:spPr>
          <a:xfrm>
            <a:off x="425726" y="4560569"/>
            <a:ext cx="6463748" cy="4320539"/>
          </a:xfrm>
          <a:prstGeom prst="rect">
            <a:avLst/>
          </a:prstGeom>
        </p:spPr>
        <p:txBody>
          <a:bodyPr lIns="94835" tIns="94835" rIns="94835" bIns="94835" anchor="t" anchorCtr="0">
            <a:noAutofit/>
          </a:bodyPr>
          <a:lstStyle/>
          <a:p>
            <a:pPr>
              <a:spcBef>
                <a:spcPts val="0"/>
              </a:spcBef>
            </a:pPr>
            <a:endParaRPr/>
          </a:p>
        </p:txBody>
      </p:sp>
      <p:sp>
        <p:nvSpPr>
          <p:cNvPr id="832" name="Shape 83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tags" Target="../tags/tag9.xml"/><Relationship Id="rId2"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tags" Target="../tags/tag10.xml"/><Relationship Id="rId2"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7.png"/><Relationship Id="rId8" Type="http://schemas.openxmlformats.org/officeDocument/2006/relationships/image" Target="../media/image15.png"/><Relationship Id="rId1" Type="http://schemas.openxmlformats.org/officeDocument/2006/relationships/tags" Target="../tags/tag11.xml"/><Relationship Id="rId2"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tags" Target="../tags/tag7.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lumn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676275"/>
            <a:ext cx="11873890" cy="5733490"/>
          </a:xfrm>
        </p:spPr>
        <p:txBody>
          <a:bodyPr/>
          <a:lstStyle>
            <a:lvl2pPr>
              <a:spcBef>
                <a:spcPts val="600"/>
              </a:spcBef>
              <a:defRPr>
                <a:solidFill>
                  <a:srgbClr val="777777"/>
                </a:solidFill>
                <a:latin typeface="Arial" pitchFamily="34" charset="0"/>
                <a:cs typeface="Arial" pitchFamily="34" charset="0"/>
              </a:defRPr>
            </a:lvl2pPr>
            <a:lvl3pPr>
              <a:spcBef>
                <a:spcPts val="600"/>
              </a:spcBef>
              <a:buFont typeface="Arial" pitchFamily="34" charset="0"/>
              <a:buChar char="–"/>
              <a:defRPr>
                <a:solidFill>
                  <a:srgbClr val="777777"/>
                </a:solidFill>
                <a:latin typeface="Arial" pitchFamily="34" charset="0"/>
                <a:cs typeface="Arial" pitchFamily="34" charset="0"/>
              </a:defRPr>
            </a:lvl3pPr>
            <a:lvl4pPr>
              <a:spcBef>
                <a:spcPts val="600"/>
              </a:spcBef>
              <a:buFont typeface="Arial" pitchFamily="34" charset="0"/>
              <a:buChar char="•"/>
              <a:defRPr>
                <a:solidFill>
                  <a:srgbClr val="777777"/>
                </a:solidFill>
                <a:latin typeface="Arial" pitchFamily="34" charset="0"/>
                <a:cs typeface="Arial" pitchFamily="34" charset="0"/>
              </a:defRPr>
            </a:lvl4pPr>
            <a:lvl5pPr>
              <a:spcBef>
                <a:spcPts val="600"/>
              </a:spcBef>
              <a:buFont typeface="Arial" pitchFamily="34" charset="0"/>
              <a:buChar char="–"/>
              <a:defRPr>
                <a:solidFill>
                  <a:srgbClr val="777777"/>
                </a:solidFill>
                <a:latin typeface="Arial" pitchFamily="34" charset="0"/>
                <a:cs typeface="Arial" pitchFamily="34" charset="0"/>
              </a:defRPr>
            </a:lvl5pPr>
            <a:lvl6pPr marL="1141413" indent="-227013">
              <a:spcBef>
                <a:spcPts val="600"/>
              </a:spcBef>
              <a:defRPr>
                <a:solidFill>
                  <a:srgbClr val="777777"/>
                </a:solidFill>
                <a:latin typeface="Arial" pitchFamily="34" charset="0"/>
                <a:cs typeface="Arial" pitchFamily="34" charset="0"/>
              </a:defRPr>
            </a:lvl6pPr>
          </a:lstStyle>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Rectangle 2"/>
          <p:cNvSpPr>
            <a:spLocks noGrp="1" noChangeArrowheads="1"/>
          </p:cNvSpPr>
          <p:nvPr>
            <p:ph type="title"/>
          </p:nvPr>
        </p:nvSpPr>
        <p:spPr bwMode="auto">
          <a:xfrm>
            <a:off x="146049" y="90756"/>
            <a:ext cx="10623551"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_B">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458" y="2121039"/>
            <a:ext cx="10911014" cy="2157270"/>
          </a:xfrm>
        </p:spPr>
        <p:txBody>
          <a:bodyPr lIns="0" tIns="0" rIns="0" bIns="0" anchor="b">
            <a:noAutofit/>
          </a:bodyPr>
          <a:lstStyle>
            <a:lvl1pPr algn="l">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0458" y="4619343"/>
            <a:ext cx="10911014" cy="529086"/>
          </a:xfrm>
        </p:spPr>
        <p:txBody>
          <a:bodyPr lIns="0" tIns="0" rIns="0" bIns="0">
            <a:noAutofit/>
          </a:bodyPr>
          <a:lstStyle>
            <a:lvl1pPr marL="0" indent="0" algn="l">
              <a:buNone/>
              <a:defRPr sz="2000">
                <a:solidFill>
                  <a:srgbClr val="D9E0E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5" name="Straight Connector 14"/>
          <p:cNvCxnSpPr/>
          <p:nvPr userDrawn="1"/>
        </p:nvCxnSpPr>
        <p:spPr>
          <a:xfrm>
            <a:off x="353742" y="4466912"/>
            <a:ext cx="11838260"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6887" y="3786263"/>
            <a:ext cx="2578796" cy="2634171"/>
          </a:xfrm>
          <a:prstGeom prst="rect">
            <a:avLst/>
          </a:prstGeom>
        </p:spPr>
      </p:pic>
      <p:pic>
        <p:nvPicPr>
          <p:cNvPr id="71" name="Picture 70"/>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4"/>
          <a:stretch/>
        </p:blipFill>
        <p:spPr>
          <a:xfrm>
            <a:off x="11361378" y="851185"/>
            <a:ext cx="830623" cy="1972649"/>
          </a:xfrm>
          <a:prstGeom prst="rect">
            <a:avLst/>
          </a:prstGeom>
        </p:spPr>
      </p:pic>
      <p:sp>
        <p:nvSpPr>
          <p:cNvPr id="72" name="Oval 71"/>
          <p:cNvSpPr/>
          <p:nvPr userDrawn="1"/>
        </p:nvSpPr>
        <p:spPr>
          <a:xfrm>
            <a:off x="11361378" y="494289"/>
            <a:ext cx="830623" cy="830407"/>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73" name="Group 72"/>
          <p:cNvGrpSpPr/>
          <p:nvPr userDrawn="1"/>
        </p:nvGrpSpPr>
        <p:grpSpPr>
          <a:xfrm>
            <a:off x="8689064" y="5026741"/>
            <a:ext cx="1104652" cy="966038"/>
            <a:chOff x="9356933" y="5612937"/>
            <a:chExt cx="434231" cy="379842"/>
          </a:xfrm>
        </p:grpSpPr>
        <p:sp>
          <p:nvSpPr>
            <p:cNvPr id="74" name="Oval 73"/>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75" name="Oval 74"/>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76" name="Picture 75"/>
          <p:cNvPicPr>
            <a:picLocks noChangeAspect="1"/>
          </p:cNvPicPr>
          <p:nvPr userDrawn="1"/>
        </p:nvPicPr>
        <p:blipFill rotWithShape="1">
          <a:blip r:embed="rId6" cstate="print">
            <a:extLst>
              <a:ext uri="{28A0092B-C50C-407E-A947-70E740481C1C}">
                <a14:useLocalDpi xmlns:a14="http://schemas.microsoft.com/office/drawing/2010/main" val="0"/>
              </a:ext>
            </a:extLst>
          </a:blip>
          <a:srcRect l="35635" b="26327"/>
          <a:stretch/>
        </p:blipFill>
        <p:spPr>
          <a:xfrm>
            <a:off x="0" y="4979690"/>
            <a:ext cx="1641421" cy="1878313"/>
          </a:xfrm>
          <a:prstGeom prst="rect">
            <a:avLst/>
          </a:prstGeom>
        </p:spPr>
      </p:pic>
      <p:grpSp>
        <p:nvGrpSpPr>
          <p:cNvPr id="8" name="Group 7"/>
          <p:cNvGrpSpPr/>
          <p:nvPr userDrawn="1"/>
        </p:nvGrpSpPr>
        <p:grpSpPr>
          <a:xfrm>
            <a:off x="338226" y="878332"/>
            <a:ext cx="4820905" cy="1115568"/>
            <a:chOff x="338138" y="878332"/>
            <a:chExt cx="4819650" cy="1115568"/>
          </a:xfrm>
        </p:grpSpPr>
        <p:grpSp>
          <p:nvGrpSpPr>
            <p:cNvPr id="208" name="Group 207"/>
            <p:cNvGrpSpPr/>
            <p:nvPr userDrawn="1"/>
          </p:nvGrpSpPr>
          <p:grpSpPr>
            <a:xfrm>
              <a:off x="2032000" y="1341438"/>
              <a:ext cx="3125788" cy="119062"/>
              <a:chOff x="2032000" y="1341438"/>
              <a:chExt cx="3125788" cy="119062"/>
            </a:xfrm>
          </p:grpSpPr>
          <p:sp>
            <p:nvSpPr>
              <p:cNvPr id="209" name="Freeform 5"/>
              <p:cNvSpPr>
                <a:spLocks/>
              </p:cNvSpPr>
              <p:nvPr userDrawn="1"/>
            </p:nvSpPr>
            <p:spPr bwMode="auto">
              <a:xfrm>
                <a:off x="2032000" y="1344613"/>
                <a:ext cx="92075" cy="114300"/>
              </a:xfrm>
              <a:custGeom>
                <a:avLst/>
                <a:gdLst>
                  <a:gd name="T0" fmla="*/ 22 w 58"/>
                  <a:gd name="T1" fmla="*/ 12 h 72"/>
                  <a:gd name="T2" fmla="*/ 0 w 58"/>
                  <a:gd name="T3" fmla="*/ 12 h 72"/>
                  <a:gd name="T4" fmla="*/ 0 w 58"/>
                  <a:gd name="T5" fmla="*/ 0 h 72"/>
                  <a:gd name="T6" fmla="*/ 58 w 58"/>
                  <a:gd name="T7" fmla="*/ 0 h 72"/>
                  <a:gd name="T8" fmla="*/ 58 w 58"/>
                  <a:gd name="T9" fmla="*/ 12 h 72"/>
                  <a:gd name="T10" fmla="*/ 36 w 58"/>
                  <a:gd name="T11" fmla="*/ 12 h 72"/>
                  <a:gd name="T12" fmla="*/ 36 w 58"/>
                  <a:gd name="T13" fmla="*/ 72 h 72"/>
                  <a:gd name="T14" fmla="*/ 22 w 58"/>
                  <a:gd name="T15" fmla="*/ 72 h 72"/>
                  <a:gd name="T16" fmla="*/ 22 w 58"/>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22" y="12"/>
                    </a:moveTo>
                    <a:lnTo>
                      <a:pt x="0" y="12"/>
                    </a:lnTo>
                    <a:lnTo>
                      <a:pt x="0" y="0"/>
                    </a:lnTo>
                    <a:lnTo>
                      <a:pt x="58" y="0"/>
                    </a:lnTo>
                    <a:lnTo>
                      <a:pt x="58" y="12"/>
                    </a:lnTo>
                    <a:lnTo>
                      <a:pt x="36" y="12"/>
                    </a:lnTo>
                    <a:lnTo>
                      <a:pt x="36"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
              <p:cNvSpPr>
                <a:spLocks/>
              </p:cNvSpPr>
              <p:nvPr userDrawn="1"/>
            </p:nvSpPr>
            <p:spPr bwMode="auto">
              <a:xfrm>
                <a:off x="2146300" y="1344613"/>
                <a:ext cx="93663" cy="114300"/>
              </a:xfrm>
              <a:custGeom>
                <a:avLst/>
                <a:gdLst>
                  <a:gd name="T0" fmla="*/ 0 w 59"/>
                  <a:gd name="T1" fmla="*/ 0 h 72"/>
                  <a:gd name="T2" fmla="*/ 12 w 59"/>
                  <a:gd name="T3" fmla="*/ 0 h 72"/>
                  <a:gd name="T4" fmla="*/ 12 w 59"/>
                  <a:gd name="T5" fmla="*/ 30 h 72"/>
                  <a:gd name="T6" fmla="*/ 46 w 59"/>
                  <a:gd name="T7" fmla="*/ 30 h 72"/>
                  <a:gd name="T8" fmla="*/ 46 w 59"/>
                  <a:gd name="T9" fmla="*/ 0 h 72"/>
                  <a:gd name="T10" fmla="*/ 59 w 59"/>
                  <a:gd name="T11" fmla="*/ 0 h 72"/>
                  <a:gd name="T12" fmla="*/ 59 w 59"/>
                  <a:gd name="T13" fmla="*/ 72 h 72"/>
                  <a:gd name="T14" fmla="*/ 46 w 59"/>
                  <a:gd name="T15" fmla="*/ 72 h 72"/>
                  <a:gd name="T16" fmla="*/ 46 w 59"/>
                  <a:gd name="T17" fmla="*/ 41 h 72"/>
                  <a:gd name="T18" fmla="*/ 12 w 59"/>
                  <a:gd name="T19" fmla="*/ 41 h 72"/>
                  <a:gd name="T20" fmla="*/ 12 w 59"/>
                  <a:gd name="T21" fmla="*/ 72 h 72"/>
                  <a:gd name="T22" fmla="*/ 0 w 59"/>
                  <a:gd name="T23" fmla="*/ 72 h 72"/>
                  <a:gd name="T24" fmla="*/ 0 w 59"/>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2">
                    <a:moveTo>
                      <a:pt x="0" y="0"/>
                    </a:moveTo>
                    <a:lnTo>
                      <a:pt x="12" y="0"/>
                    </a:lnTo>
                    <a:lnTo>
                      <a:pt x="12" y="30"/>
                    </a:lnTo>
                    <a:lnTo>
                      <a:pt x="46" y="30"/>
                    </a:lnTo>
                    <a:lnTo>
                      <a:pt x="46" y="0"/>
                    </a:lnTo>
                    <a:lnTo>
                      <a:pt x="59" y="0"/>
                    </a:lnTo>
                    <a:lnTo>
                      <a:pt x="59" y="72"/>
                    </a:lnTo>
                    <a:lnTo>
                      <a:pt x="46" y="72"/>
                    </a:lnTo>
                    <a:lnTo>
                      <a:pt x="46" y="41"/>
                    </a:lnTo>
                    <a:lnTo>
                      <a:pt x="12" y="4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
              <p:cNvSpPr>
                <a:spLocks/>
              </p:cNvSpPr>
              <p:nvPr userDrawn="1"/>
            </p:nvSpPr>
            <p:spPr bwMode="auto">
              <a:xfrm>
                <a:off x="2270125" y="1344613"/>
                <a:ext cx="84138" cy="114300"/>
              </a:xfrm>
              <a:custGeom>
                <a:avLst/>
                <a:gdLst>
                  <a:gd name="T0" fmla="*/ 0 w 53"/>
                  <a:gd name="T1" fmla="*/ 0 h 72"/>
                  <a:gd name="T2" fmla="*/ 52 w 53"/>
                  <a:gd name="T3" fmla="*/ 0 h 72"/>
                  <a:gd name="T4" fmla="*/ 52 w 53"/>
                  <a:gd name="T5" fmla="*/ 11 h 72"/>
                  <a:gd name="T6" fmla="*/ 12 w 53"/>
                  <a:gd name="T7" fmla="*/ 11 h 72"/>
                  <a:gd name="T8" fmla="*/ 12 w 53"/>
                  <a:gd name="T9" fmla="*/ 30 h 72"/>
                  <a:gd name="T10" fmla="*/ 48 w 53"/>
                  <a:gd name="T11" fmla="*/ 30 h 72"/>
                  <a:gd name="T12" fmla="*/ 48 w 53"/>
                  <a:gd name="T13" fmla="*/ 41 h 72"/>
                  <a:gd name="T14" fmla="*/ 12 w 53"/>
                  <a:gd name="T15" fmla="*/ 41 h 72"/>
                  <a:gd name="T16" fmla="*/ 12 w 53"/>
                  <a:gd name="T17" fmla="*/ 60 h 72"/>
                  <a:gd name="T18" fmla="*/ 53 w 53"/>
                  <a:gd name="T19" fmla="*/ 60 h 72"/>
                  <a:gd name="T20" fmla="*/ 53 w 53"/>
                  <a:gd name="T21" fmla="*/ 72 h 72"/>
                  <a:gd name="T22" fmla="*/ 0 w 53"/>
                  <a:gd name="T23" fmla="*/ 72 h 72"/>
                  <a:gd name="T24" fmla="*/ 0 w 5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2">
                    <a:moveTo>
                      <a:pt x="0" y="0"/>
                    </a:moveTo>
                    <a:lnTo>
                      <a:pt x="52" y="0"/>
                    </a:lnTo>
                    <a:lnTo>
                      <a:pt x="52" y="11"/>
                    </a:lnTo>
                    <a:lnTo>
                      <a:pt x="12" y="11"/>
                    </a:lnTo>
                    <a:lnTo>
                      <a:pt x="12" y="30"/>
                    </a:lnTo>
                    <a:lnTo>
                      <a:pt x="48" y="30"/>
                    </a:lnTo>
                    <a:lnTo>
                      <a:pt x="48" y="41"/>
                    </a:lnTo>
                    <a:lnTo>
                      <a:pt x="12" y="41"/>
                    </a:lnTo>
                    <a:lnTo>
                      <a:pt x="12" y="60"/>
                    </a:lnTo>
                    <a:lnTo>
                      <a:pt x="53" y="60"/>
                    </a:lnTo>
                    <a:lnTo>
                      <a:pt x="53"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
              <p:cNvSpPr>
                <a:spLocks/>
              </p:cNvSpPr>
              <p:nvPr userDrawn="1"/>
            </p:nvSpPr>
            <p:spPr bwMode="auto">
              <a:xfrm>
                <a:off x="2422525" y="1341438"/>
                <a:ext cx="103188" cy="119062"/>
              </a:xfrm>
              <a:custGeom>
                <a:avLst/>
                <a:gdLst>
                  <a:gd name="T0" fmla="*/ 0 w 79"/>
                  <a:gd name="T1" fmla="*/ 45 h 90"/>
                  <a:gd name="T2" fmla="*/ 0 w 79"/>
                  <a:gd name="T3" fmla="*/ 45 h 90"/>
                  <a:gd name="T4" fmla="*/ 44 w 79"/>
                  <a:gd name="T5" fmla="*/ 0 h 90"/>
                  <a:gd name="T6" fmla="*/ 78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4" y="0"/>
                    </a:cubicBezTo>
                    <a:cubicBezTo>
                      <a:pt x="60" y="0"/>
                      <a:pt x="70" y="6"/>
                      <a:pt x="78"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8"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
              <p:cNvSpPr>
                <a:spLocks/>
              </p:cNvSpPr>
              <p:nvPr userDrawn="1"/>
            </p:nvSpPr>
            <p:spPr bwMode="auto">
              <a:xfrm>
                <a:off x="2546350" y="1344613"/>
                <a:ext cx="96838" cy="115887"/>
              </a:xfrm>
              <a:custGeom>
                <a:avLst/>
                <a:gdLst>
                  <a:gd name="T0" fmla="*/ 0 w 74"/>
                  <a:gd name="T1" fmla="*/ 50 h 88"/>
                  <a:gd name="T2" fmla="*/ 0 w 74"/>
                  <a:gd name="T3" fmla="*/ 0 h 88"/>
                  <a:gd name="T4" fmla="*/ 15 w 74"/>
                  <a:gd name="T5" fmla="*/ 0 h 88"/>
                  <a:gd name="T6" fmla="*/ 15 w 74"/>
                  <a:gd name="T7" fmla="*/ 49 h 88"/>
                  <a:gd name="T8" fmla="*/ 37 w 74"/>
                  <a:gd name="T9" fmla="*/ 74 h 88"/>
                  <a:gd name="T10" fmla="*/ 59 w 74"/>
                  <a:gd name="T11" fmla="*/ 50 h 88"/>
                  <a:gd name="T12" fmla="*/ 59 w 74"/>
                  <a:gd name="T13" fmla="*/ 0 h 88"/>
                  <a:gd name="T14" fmla="*/ 74 w 74"/>
                  <a:gd name="T15" fmla="*/ 0 h 88"/>
                  <a:gd name="T16" fmla="*/ 74 w 74"/>
                  <a:gd name="T17" fmla="*/ 49 h 88"/>
                  <a:gd name="T18" fmla="*/ 37 w 74"/>
                  <a:gd name="T19" fmla="*/ 88 h 88"/>
                  <a:gd name="T20" fmla="*/ 0 w 74"/>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8">
                    <a:moveTo>
                      <a:pt x="0" y="50"/>
                    </a:moveTo>
                    <a:cubicBezTo>
                      <a:pt x="0" y="0"/>
                      <a:pt x="0" y="0"/>
                      <a:pt x="0" y="0"/>
                    </a:cubicBezTo>
                    <a:cubicBezTo>
                      <a:pt x="15" y="0"/>
                      <a:pt x="15" y="0"/>
                      <a:pt x="15" y="0"/>
                    </a:cubicBezTo>
                    <a:cubicBezTo>
                      <a:pt x="15" y="49"/>
                      <a:pt x="15" y="49"/>
                      <a:pt x="15" y="49"/>
                    </a:cubicBezTo>
                    <a:cubicBezTo>
                      <a:pt x="15" y="65"/>
                      <a:pt x="23" y="74"/>
                      <a:pt x="37" y="74"/>
                    </a:cubicBezTo>
                    <a:cubicBezTo>
                      <a:pt x="50" y="74"/>
                      <a:pt x="59" y="66"/>
                      <a:pt x="59" y="50"/>
                    </a:cubicBezTo>
                    <a:cubicBezTo>
                      <a:pt x="59" y="0"/>
                      <a:pt x="59" y="0"/>
                      <a:pt x="59" y="0"/>
                    </a:cubicBezTo>
                    <a:cubicBezTo>
                      <a:pt x="74" y="0"/>
                      <a:pt x="74" y="0"/>
                      <a:pt x="74" y="0"/>
                    </a:cubicBezTo>
                    <a:cubicBezTo>
                      <a:pt x="74" y="49"/>
                      <a:pt x="74" y="49"/>
                      <a:pt x="74" y="49"/>
                    </a:cubicBezTo>
                    <a:cubicBezTo>
                      <a:pt x="74" y="75"/>
                      <a:pt x="59" y="88"/>
                      <a:pt x="37" y="88"/>
                    </a:cubicBezTo>
                    <a:cubicBezTo>
                      <a:pt x="14"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
              <p:cNvSpPr>
                <a:spLocks/>
              </p:cNvSpPr>
              <p:nvPr userDrawn="1"/>
            </p:nvSpPr>
            <p:spPr bwMode="auto">
              <a:xfrm>
                <a:off x="2662238"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1"/>
              <p:cNvSpPr>
                <a:spLocks/>
              </p:cNvSpPr>
              <p:nvPr userDrawn="1"/>
            </p:nvSpPr>
            <p:spPr bwMode="auto">
              <a:xfrm>
                <a:off x="2765425" y="1344613"/>
                <a:ext cx="90488" cy="114300"/>
              </a:xfrm>
              <a:custGeom>
                <a:avLst/>
                <a:gdLst>
                  <a:gd name="T0" fmla="*/ 22 w 57"/>
                  <a:gd name="T1" fmla="*/ 12 h 72"/>
                  <a:gd name="T2" fmla="*/ 0 w 57"/>
                  <a:gd name="T3" fmla="*/ 12 h 72"/>
                  <a:gd name="T4" fmla="*/ 0 w 57"/>
                  <a:gd name="T5" fmla="*/ 0 h 72"/>
                  <a:gd name="T6" fmla="*/ 57 w 57"/>
                  <a:gd name="T7" fmla="*/ 0 h 72"/>
                  <a:gd name="T8" fmla="*/ 57 w 57"/>
                  <a:gd name="T9" fmla="*/ 12 h 72"/>
                  <a:gd name="T10" fmla="*/ 35 w 57"/>
                  <a:gd name="T11" fmla="*/ 12 h 72"/>
                  <a:gd name="T12" fmla="*/ 35 w 57"/>
                  <a:gd name="T13" fmla="*/ 72 h 72"/>
                  <a:gd name="T14" fmla="*/ 22 w 57"/>
                  <a:gd name="T15" fmla="*/ 72 h 72"/>
                  <a:gd name="T16" fmla="*/ 22 w 57"/>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22" y="12"/>
                    </a:moveTo>
                    <a:lnTo>
                      <a:pt x="0" y="12"/>
                    </a:lnTo>
                    <a:lnTo>
                      <a:pt x="0" y="0"/>
                    </a:lnTo>
                    <a:lnTo>
                      <a:pt x="57" y="0"/>
                    </a:lnTo>
                    <a:lnTo>
                      <a:pt x="57" y="12"/>
                    </a:lnTo>
                    <a:lnTo>
                      <a:pt x="35" y="12"/>
                    </a:lnTo>
                    <a:lnTo>
                      <a:pt x="35"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2"/>
              <p:cNvSpPr>
                <a:spLocks noEditPoints="1"/>
              </p:cNvSpPr>
              <p:nvPr userDrawn="1"/>
            </p:nvSpPr>
            <p:spPr bwMode="auto">
              <a:xfrm>
                <a:off x="28670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2"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3"/>
              <p:cNvSpPr>
                <a:spLocks/>
              </p:cNvSpPr>
              <p:nvPr userDrawn="1"/>
            </p:nvSpPr>
            <p:spPr bwMode="auto">
              <a:xfrm>
                <a:off x="3009900"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8 w 70"/>
                  <a:gd name="T13" fmla="*/ 72 h 72"/>
                  <a:gd name="T14" fmla="*/ 58 w 70"/>
                  <a:gd name="T15" fmla="*/ 20 h 72"/>
                  <a:gd name="T16" fmla="*/ 35 w 70"/>
                  <a:gd name="T17" fmla="*/ 54 h 72"/>
                  <a:gd name="T18" fmla="*/ 35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8" y="72"/>
                    </a:lnTo>
                    <a:lnTo>
                      <a:pt x="58" y="20"/>
                    </a:lnTo>
                    <a:lnTo>
                      <a:pt x="35" y="54"/>
                    </a:lnTo>
                    <a:lnTo>
                      <a:pt x="35"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
              <p:cNvSpPr>
                <a:spLocks/>
              </p:cNvSpPr>
              <p:nvPr userDrawn="1"/>
            </p:nvSpPr>
            <p:spPr bwMode="auto">
              <a:xfrm>
                <a:off x="3151188" y="1344613"/>
                <a:ext cx="85725" cy="114300"/>
              </a:xfrm>
              <a:custGeom>
                <a:avLst/>
                <a:gdLst>
                  <a:gd name="T0" fmla="*/ 0 w 54"/>
                  <a:gd name="T1" fmla="*/ 0 h 72"/>
                  <a:gd name="T2" fmla="*/ 53 w 54"/>
                  <a:gd name="T3" fmla="*/ 0 h 72"/>
                  <a:gd name="T4" fmla="*/ 53 w 54"/>
                  <a:gd name="T5" fmla="*/ 11 h 72"/>
                  <a:gd name="T6" fmla="*/ 12 w 54"/>
                  <a:gd name="T7" fmla="*/ 11 h 72"/>
                  <a:gd name="T8" fmla="*/ 12 w 54"/>
                  <a:gd name="T9" fmla="*/ 30 h 72"/>
                  <a:gd name="T10" fmla="*/ 49 w 54"/>
                  <a:gd name="T11" fmla="*/ 30 h 72"/>
                  <a:gd name="T12" fmla="*/ 49 w 54"/>
                  <a:gd name="T13" fmla="*/ 41 h 72"/>
                  <a:gd name="T14" fmla="*/ 12 w 54"/>
                  <a:gd name="T15" fmla="*/ 41 h 72"/>
                  <a:gd name="T16" fmla="*/ 12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2" y="11"/>
                    </a:lnTo>
                    <a:lnTo>
                      <a:pt x="12" y="30"/>
                    </a:lnTo>
                    <a:lnTo>
                      <a:pt x="49" y="30"/>
                    </a:lnTo>
                    <a:lnTo>
                      <a:pt x="49" y="41"/>
                    </a:lnTo>
                    <a:lnTo>
                      <a:pt x="12" y="41"/>
                    </a:lnTo>
                    <a:lnTo>
                      <a:pt x="12"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5"/>
              <p:cNvSpPr>
                <a:spLocks noEditPoints="1"/>
              </p:cNvSpPr>
              <p:nvPr userDrawn="1"/>
            </p:nvSpPr>
            <p:spPr bwMode="auto">
              <a:xfrm>
                <a:off x="3260725"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0 w 74"/>
                  <a:gd name="T11" fmla="*/ 54 h 87"/>
                  <a:gd name="T12" fmla="*/ 74 w 74"/>
                  <a:gd name="T13" fmla="*/ 87 h 87"/>
                  <a:gd name="T14" fmla="*/ 56 w 74"/>
                  <a:gd name="T15" fmla="*/ 87 h 87"/>
                  <a:gd name="T16" fmla="*/ 34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8" y="13"/>
                      <a:pt x="71" y="20"/>
                      <a:pt x="71" y="27"/>
                    </a:cubicBezTo>
                    <a:cubicBezTo>
                      <a:pt x="71" y="27"/>
                      <a:pt x="71" y="27"/>
                      <a:pt x="71" y="27"/>
                    </a:cubicBezTo>
                    <a:cubicBezTo>
                      <a:pt x="71" y="42"/>
                      <a:pt x="62" y="50"/>
                      <a:pt x="50" y="54"/>
                    </a:cubicBezTo>
                    <a:cubicBezTo>
                      <a:pt x="74" y="87"/>
                      <a:pt x="74" y="87"/>
                      <a:pt x="74" y="87"/>
                    </a:cubicBezTo>
                    <a:cubicBezTo>
                      <a:pt x="56" y="87"/>
                      <a:pt x="56" y="87"/>
                      <a:pt x="56" y="87"/>
                    </a:cubicBezTo>
                    <a:cubicBezTo>
                      <a:pt x="34" y="56"/>
                      <a:pt x="34" y="56"/>
                      <a:pt x="34"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6"/>
              <p:cNvSpPr>
                <a:spLocks/>
              </p:cNvSpPr>
              <p:nvPr userDrawn="1"/>
            </p:nvSpPr>
            <p:spPr bwMode="auto">
              <a:xfrm>
                <a:off x="3417888" y="1343025"/>
                <a:ext cx="90488" cy="117475"/>
              </a:xfrm>
              <a:custGeom>
                <a:avLst/>
                <a:gdLst>
                  <a:gd name="T0" fmla="*/ 0 w 68"/>
                  <a:gd name="T1" fmla="*/ 75 h 89"/>
                  <a:gd name="T2" fmla="*/ 9 w 68"/>
                  <a:gd name="T3" fmla="*/ 64 h 89"/>
                  <a:gd name="T4" fmla="*/ 37 w 68"/>
                  <a:gd name="T5" fmla="*/ 75 h 89"/>
                  <a:gd name="T6" fmla="*/ 52 w 68"/>
                  <a:gd name="T7" fmla="*/ 64 h 89"/>
                  <a:gd name="T8" fmla="*/ 52 w 68"/>
                  <a:gd name="T9" fmla="*/ 64 h 89"/>
                  <a:gd name="T10" fmla="*/ 33 w 68"/>
                  <a:gd name="T11" fmla="*/ 51 h 89"/>
                  <a:gd name="T12" fmla="*/ 4 w 68"/>
                  <a:gd name="T13" fmla="*/ 25 h 89"/>
                  <a:gd name="T14" fmla="*/ 4 w 68"/>
                  <a:gd name="T15" fmla="*/ 25 h 89"/>
                  <a:gd name="T16" fmla="*/ 33 w 68"/>
                  <a:gd name="T17" fmla="*/ 0 h 89"/>
                  <a:gd name="T18" fmla="*/ 65 w 68"/>
                  <a:gd name="T19" fmla="*/ 10 h 89"/>
                  <a:gd name="T20" fmla="*/ 57 w 68"/>
                  <a:gd name="T21" fmla="*/ 22 h 89"/>
                  <a:gd name="T22" fmla="*/ 33 w 68"/>
                  <a:gd name="T23" fmla="*/ 13 h 89"/>
                  <a:gd name="T24" fmla="*/ 19 w 68"/>
                  <a:gd name="T25" fmla="*/ 23 h 89"/>
                  <a:gd name="T26" fmla="*/ 19 w 68"/>
                  <a:gd name="T27" fmla="*/ 24 h 89"/>
                  <a:gd name="T28" fmla="*/ 40 w 68"/>
                  <a:gd name="T29" fmla="*/ 37 h 89"/>
                  <a:gd name="T30" fmla="*/ 68 w 68"/>
                  <a:gd name="T31" fmla="*/ 63 h 89"/>
                  <a:gd name="T32" fmla="*/ 68 w 68"/>
                  <a:gd name="T33" fmla="*/ 63 h 89"/>
                  <a:gd name="T34" fmla="*/ 37 w 68"/>
                  <a:gd name="T35" fmla="*/ 89 h 89"/>
                  <a:gd name="T36" fmla="*/ 0 w 68"/>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8" y="48"/>
                      <a:pt x="68" y="63"/>
                    </a:cubicBezTo>
                    <a:cubicBezTo>
                      <a:pt x="68" y="63"/>
                      <a:pt x="68" y="63"/>
                      <a:pt x="68" y="63"/>
                    </a:cubicBezTo>
                    <a:cubicBezTo>
                      <a:pt x="68" y="79"/>
                      <a:pt x="55" y="89"/>
                      <a:pt x="37"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7"/>
              <p:cNvSpPr>
                <a:spLocks/>
              </p:cNvSpPr>
              <p:nvPr userDrawn="1"/>
            </p:nvSpPr>
            <p:spPr bwMode="auto">
              <a:xfrm>
                <a:off x="3529013" y="1344613"/>
                <a:ext cx="98425" cy="115887"/>
              </a:xfrm>
              <a:custGeom>
                <a:avLst/>
                <a:gdLst>
                  <a:gd name="T0" fmla="*/ 0 w 75"/>
                  <a:gd name="T1" fmla="*/ 50 h 88"/>
                  <a:gd name="T2" fmla="*/ 0 w 75"/>
                  <a:gd name="T3" fmla="*/ 0 h 88"/>
                  <a:gd name="T4" fmla="*/ 16 w 75"/>
                  <a:gd name="T5" fmla="*/ 0 h 88"/>
                  <a:gd name="T6" fmla="*/ 16 w 75"/>
                  <a:gd name="T7" fmla="*/ 49 h 88"/>
                  <a:gd name="T8" fmla="*/ 37 w 75"/>
                  <a:gd name="T9" fmla="*/ 74 h 88"/>
                  <a:gd name="T10" fmla="*/ 59 w 75"/>
                  <a:gd name="T11" fmla="*/ 50 h 88"/>
                  <a:gd name="T12" fmla="*/ 59 w 75"/>
                  <a:gd name="T13" fmla="*/ 0 h 88"/>
                  <a:gd name="T14" fmla="*/ 75 w 75"/>
                  <a:gd name="T15" fmla="*/ 0 h 88"/>
                  <a:gd name="T16" fmla="*/ 75 w 75"/>
                  <a:gd name="T17" fmla="*/ 49 h 88"/>
                  <a:gd name="T18" fmla="*/ 37 w 75"/>
                  <a:gd name="T19" fmla="*/ 88 h 88"/>
                  <a:gd name="T20" fmla="*/ 0 w 75"/>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0" y="50"/>
                    </a:moveTo>
                    <a:cubicBezTo>
                      <a:pt x="0" y="0"/>
                      <a:pt x="0" y="0"/>
                      <a:pt x="0" y="0"/>
                    </a:cubicBezTo>
                    <a:cubicBezTo>
                      <a:pt x="16" y="0"/>
                      <a:pt x="16" y="0"/>
                      <a:pt x="16" y="0"/>
                    </a:cubicBezTo>
                    <a:cubicBezTo>
                      <a:pt x="16" y="49"/>
                      <a:pt x="16" y="49"/>
                      <a:pt x="16" y="49"/>
                    </a:cubicBezTo>
                    <a:cubicBezTo>
                      <a:pt x="16" y="65"/>
                      <a:pt x="24" y="74"/>
                      <a:pt x="37" y="74"/>
                    </a:cubicBezTo>
                    <a:cubicBezTo>
                      <a:pt x="51" y="74"/>
                      <a:pt x="59" y="66"/>
                      <a:pt x="59" y="50"/>
                    </a:cubicBezTo>
                    <a:cubicBezTo>
                      <a:pt x="59" y="0"/>
                      <a:pt x="59" y="0"/>
                      <a:pt x="59" y="0"/>
                    </a:cubicBezTo>
                    <a:cubicBezTo>
                      <a:pt x="75" y="0"/>
                      <a:pt x="75" y="0"/>
                      <a:pt x="75" y="0"/>
                    </a:cubicBezTo>
                    <a:cubicBezTo>
                      <a:pt x="75" y="49"/>
                      <a:pt x="75" y="49"/>
                      <a:pt x="75" y="49"/>
                    </a:cubicBezTo>
                    <a:cubicBezTo>
                      <a:pt x="75" y="75"/>
                      <a:pt x="60" y="88"/>
                      <a:pt x="37" y="88"/>
                    </a:cubicBezTo>
                    <a:cubicBezTo>
                      <a:pt x="15"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8"/>
              <p:cNvSpPr>
                <a:spLocks/>
              </p:cNvSpPr>
              <p:nvPr userDrawn="1"/>
            </p:nvSpPr>
            <p:spPr bwMode="auto">
              <a:xfrm>
                <a:off x="3649663"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5" y="0"/>
                    </a:cubicBezTo>
                    <a:cubicBezTo>
                      <a:pt x="61" y="0"/>
                      <a:pt x="70" y="6"/>
                      <a:pt x="79"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9"/>
              <p:cNvSpPr>
                <a:spLocks/>
              </p:cNvSpPr>
              <p:nvPr userDrawn="1"/>
            </p:nvSpPr>
            <p:spPr bwMode="auto">
              <a:xfrm>
                <a:off x="3765550"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5 w 79"/>
                  <a:gd name="T11" fmla="*/ 14 h 90"/>
                  <a:gd name="T12" fmla="*/ 16 w 79"/>
                  <a:gd name="T13" fmla="*/ 45 h 90"/>
                  <a:gd name="T14" fmla="*/ 16 w 79"/>
                  <a:gd name="T15" fmla="*/ 45 h 90"/>
                  <a:gd name="T16" fmla="*/ 45 w 79"/>
                  <a:gd name="T17" fmla="*/ 76 h 90"/>
                  <a:gd name="T18" fmla="*/ 70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9" y="0"/>
                      <a:pt x="45" y="0"/>
                    </a:cubicBezTo>
                    <a:cubicBezTo>
                      <a:pt x="61" y="0"/>
                      <a:pt x="71" y="6"/>
                      <a:pt x="79" y="14"/>
                    </a:cubicBezTo>
                    <a:cubicBezTo>
                      <a:pt x="69" y="25"/>
                      <a:pt x="69" y="25"/>
                      <a:pt x="69" y="25"/>
                    </a:cubicBezTo>
                    <a:cubicBezTo>
                      <a:pt x="62" y="19"/>
                      <a:pt x="55" y="14"/>
                      <a:pt x="45" y="14"/>
                    </a:cubicBezTo>
                    <a:cubicBezTo>
                      <a:pt x="28" y="14"/>
                      <a:pt x="16" y="28"/>
                      <a:pt x="16" y="45"/>
                    </a:cubicBezTo>
                    <a:cubicBezTo>
                      <a:pt x="16" y="45"/>
                      <a:pt x="16" y="45"/>
                      <a:pt x="16" y="45"/>
                    </a:cubicBezTo>
                    <a:cubicBezTo>
                      <a:pt x="16" y="62"/>
                      <a:pt x="28" y="76"/>
                      <a:pt x="45" y="76"/>
                    </a:cubicBezTo>
                    <a:cubicBezTo>
                      <a:pt x="55" y="76"/>
                      <a:pt x="62" y="72"/>
                      <a:pt x="70"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20"/>
              <p:cNvSpPr>
                <a:spLocks/>
              </p:cNvSpPr>
              <p:nvPr userDrawn="1"/>
            </p:nvSpPr>
            <p:spPr bwMode="auto">
              <a:xfrm>
                <a:off x="3890963" y="1344613"/>
                <a:ext cx="85725" cy="114300"/>
              </a:xfrm>
              <a:custGeom>
                <a:avLst/>
                <a:gdLst>
                  <a:gd name="T0" fmla="*/ 0 w 54"/>
                  <a:gd name="T1" fmla="*/ 0 h 72"/>
                  <a:gd name="T2" fmla="*/ 53 w 54"/>
                  <a:gd name="T3" fmla="*/ 0 h 72"/>
                  <a:gd name="T4" fmla="*/ 53 w 54"/>
                  <a:gd name="T5" fmla="*/ 11 h 72"/>
                  <a:gd name="T6" fmla="*/ 13 w 54"/>
                  <a:gd name="T7" fmla="*/ 11 h 72"/>
                  <a:gd name="T8" fmla="*/ 13 w 54"/>
                  <a:gd name="T9" fmla="*/ 30 h 72"/>
                  <a:gd name="T10" fmla="*/ 48 w 54"/>
                  <a:gd name="T11" fmla="*/ 30 h 72"/>
                  <a:gd name="T12" fmla="*/ 48 w 54"/>
                  <a:gd name="T13" fmla="*/ 41 h 72"/>
                  <a:gd name="T14" fmla="*/ 13 w 54"/>
                  <a:gd name="T15" fmla="*/ 41 h 72"/>
                  <a:gd name="T16" fmla="*/ 13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3" y="11"/>
                    </a:lnTo>
                    <a:lnTo>
                      <a:pt x="13" y="30"/>
                    </a:lnTo>
                    <a:lnTo>
                      <a:pt x="48" y="30"/>
                    </a:lnTo>
                    <a:lnTo>
                      <a:pt x="48" y="41"/>
                    </a:lnTo>
                    <a:lnTo>
                      <a:pt x="13" y="41"/>
                    </a:lnTo>
                    <a:lnTo>
                      <a:pt x="13"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21"/>
              <p:cNvSpPr>
                <a:spLocks/>
              </p:cNvSpPr>
              <p:nvPr userDrawn="1"/>
            </p:nvSpPr>
            <p:spPr bwMode="auto">
              <a:xfrm>
                <a:off x="3992563"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2 w 67"/>
                  <a:gd name="T11" fmla="*/ 51 h 89"/>
                  <a:gd name="T12" fmla="*/ 3 w 67"/>
                  <a:gd name="T13" fmla="*/ 25 h 89"/>
                  <a:gd name="T14" fmla="*/ 3 w 67"/>
                  <a:gd name="T15" fmla="*/ 25 h 89"/>
                  <a:gd name="T16" fmla="*/ 33 w 67"/>
                  <a:gd name="T17" fmla="*/ 0 h 89"/>
                  <a:gd name="T18" fmla="*/ 65 w 67"/>
                  <a:gd name="T19" fmla="*/ 10 h 89"/>
                  <a:gd name="T20" fmla="*/ 56 w 67"/>
                  <a:gd name="T21" fmla="*/ 22 h 89"/>
                  <a:gd name="T22" fmla="*/ 33 w 67"/>
                  <a:gd name="T23" fmla="*/ 13 h 89"/>
                  <a:gd name="T24" fmla="*/ 19 w 67"/>
                  <a:gd name="T25" fmla="*/ 23 h 89"/>
                  <a:gd name="T26" fmla="*/ 19 w 67"/>
                  <a:gd name="T27" fmla="*/ 24 h 89"/>
                  <a:gd name="T28" fmla="*/ 39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7" y="71"/>
                      <a:pt x="26" y="75"/>
                      <a:pt x="37" y="75"/>
                    </a:cubicBezTo>
                    <a:cubicBezTo>
                      <a:pt x="46" y="75"/>
                      <a:pt x="52" y="71"/>
                      <a:pt x="52" y="64"/>
                    </a:cubicBezTo>
                    <a:cubicBezTo>
                      <a:pt x="52" y="64"/>
                      <a:pt x="52" y="64"/>
                      <a:pt x="52" y="64"/>
                    </a:cubicBezTo>
                    <a:cubicBezTo>
                      <a:pt x="52" y="58"/>
                      <a:pt x="48" y="55"/>
                      <a:pt x="32" y="51"/>
                    </a:cubicBezTo>
                    <a:cubicBezTo>
                      <a:pt x="14" y="46"/>
                      <a:pt x="3" y="41"/>
                      <a:pt x="3" y="25"/>
                    </a:cubicBezTo>
                    <a:cubicBezTo>
                      <a:pt x="3" y="25"/>
                      <a:pt x="3" y="25"/>
                      <a:pt x="3" y="25"/>
                    </a:cubicBezTo>
                    <a:cubicBezTo>
                      <a:pt x="3" y="10"/>
                      <a:pt x="16" y="0"/>
                      <a:pt x="33" y="0"/>
                    </a:cubicBezTo>
                    <a:cubicBezTo>
                      <a:pt x="46" y="0"/>
                      <a:pt x="56" y="3"/>
                      <a:pt x="65" y="10"/>
                    </a:cubicBezTo>
                    <a:cubicBezTo>
                      <a:pt x="56" y="22"/>
                      <a:pt x="56" y="22"/>
                      <a:pt x="56" y="22"/>
                    </a:cubicBezTo>
                    <a:cubicBezTo>
                      <a:pt x="49" y="16"/>
                      <a:pt x="41" y="13"/>
                      <a:pt x="33" y="13"/>
                    </a:cubicBezTo>
                    <a:cubicBezTo>
                      <a:pt x="24" y="13"/>
                      <a:pt x="19" y="18"/>
                      <a:pt x="19" y="23"/>
                    </a:cubicBezTo>
                    <a:cubicBezTo>
                      <a:pt x="19" y="24"/>
                      <a:pt x="19" y="24"/>
                      <a:pt x="19" y="24"/>
                    </a:cubicBezTo>
                    <a:cubicBezTo>
                      <a:pt x="19" y="30"/>
                      <a:pt x="23" y="33"/>
                      <a:pt x="39" y="37"/>
                    </a:cubicBezTo>
                    <a:cubicBezTo>
                      <a:pt x="58" y="42"/>
                      <a:pt x="67" y="48"/>
                      <a:pt x="67" y="63"/>
                    </a:cubicBezTo>
                    <a:cubicBezTo>
                      <a:pt x="67" y="63"/>
                      <a:pt x="67" y="63"/>
                      <a:pt x="67" y="63"/>
                    </a:cubicBezTo>
                    <a:cubicBezTo>
                      <a:pt x="67" y="79"/>
                      <a:pt x="54" y="89"/>
                      <a:pt x="36" y="89"/>
                    </a:cubicBezTo>
                    <a:cubicBezTo>
                      <a:pt x="23" y="89"/>
                      <a:pt x="10"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22"/>
              <p:cNvSpPr>
                <a:spLocks/>
              </p:cNvSpPr>
              <p:nvPr userDrawn="1"/>
            </p:nvSpPr>
            <p:spPr bwMode="auto">
              <a:xfrm>
                <a:off x="4094163" y="1343025"/>
                <a:ext cx="88900"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23"/>
              <p:cNvSpPr>
                <a:spLocks noEditPoints="1"/>
              </p:cNvSpPr>
              <p:nvPr userDrawn="1"/>
            </p:nvSpPr>
            <p:spPr bwMode="auto">
              <a:xfrm>
                <a:off x="4256088" y="1344613"/>
                <a:ext cx="87313" cy="114300"/>
              </a:xfrm>
              <a:custGeom>
                <a:avLst/>
                <a:gdLst>
                  <a:gd name="T0" fmla="*/ 0 w 67"/>
                  <a:gd name="T1" fmla="*/ 0 h 87"/>
                  <a:gd name="T2" fmla="*/ 34 w 67"/>
                  <a:gd name="T3" fmla="*/ 0 h 87"/>
                  <a:gd name="T4" fmla="*/ 67 w 67"/>
                  <a:gd name="T5" fmla="*/ 29 h 87"/>
                  <a:gd name="T6" fmla="*/ 67 w 67"/>
                  <a:gd name="T7" fmla="*/ 29 h 87"/>
                  <a:gd name="T8" fmla="*/ 32 w 67"/>
                  <a:gd name="T9" fmla="*/ 59 h 87"/>
                  <a:gd name="T10" fmla="*/ 15 w 67"/>
                  <a:gd name="T11" fmla="*/ 59 h 87"/>
                  <a:gd name="T12" fmla="*/ 15 w 67"/>
                  <a:gd name="T13" fmla="*/ 87 h 87"/>
                  <a:gd name="T14" fmla="*/ 0 w 67"/>
                  <a:gd name="T15" fmla="*/ 87 h 87"/>
                  <a:gd name="T16" fmla="*/ 0 w 67"/>
                  <a:gd name="T17" fmla="*/ 0 h 87"/>
                  <a:gd name="T18" fmla="*/ 33 w 67"/>
                  <a:gd name="T19" fmla="*/ 45 h 87"/>
                  <a:gd name="T20" fmla="*/ 51 w 67"/>
                  <a:gd name="T21" fmla="*/ 29 h 87"/>
                  <a:gd name="T22" fmla="*/ 51 w 67"/>
                  <a:gd name="T23" fmla="*/ 29 h 87"/>
                  <a:gd name="T24" fmla="*/ 33 w 67"/>
                  <a:gd name="T25" fmla="*/ 14 h 87"/>
                  <a:gd name="T26" fmla="*/ 15 w 67"/>
                  <a:gd name="T27" fmla="*/ 14 h 87"/>
                  <a:gd name="T28" fmla="*/ 15 w 67"/>
                  <a:gd name="T29" fmla="*/ 45 h 87"/>
                  <a:gd name="T30" fmla="*/ 33 w 67"/>
                  <a:gd name="T31"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7">
                    <a:moveTo>
                      <a:pt x="0" y="0"/>
                    </a:moveTo>
                    <a:cubicBezTo>
                      <a:pt x="34" y="0"/>
                      <a:pt x="34" y="0"/>
                      <a:pt x="34" y="0"/>
                    </a:cubicBezTo>
                    <a:cubicBezTo>
                      <a:pt x="54" y="0"/>
                      <a:pt x="67" y="11"/>
                      <a:pt x="67" y="29"/>
                    </a:cubicBezTo>
                    <a:cubicBezTo>
                      <a:pt x="67" y="29"/>
                      <a:pt x="67" y="29"/>
                      <a:pt x="67" y="29"/>
                    </a:cubicBezTo>
                    <a:cubicBezTo>
                      <a:pt x="67" y="49"/>
                      <a:pt x="51" y="59"/>
                      <a:pt x="32" y="59"/>
                    </a:cubicBezTo>
                    <a:cubicBezTo>
                      <a:pt x="15" y="59"/>
                      <a:pt x="15" y="59"/>
                      <a:pt x="15" y="59"/>
                    </a:cubicBezTo>
                    <a:cubicBezTo>
                      <a:pt x="15" y="87"/>
                      <a:pt x="15" y="87"/>
                      <a:pt x="15" y="87"/>
                    </a:cubicBezTo>
                    <a:cubicBezTo>
                      <a:pt x="0" y="87"/>
                      <a:pt x="0" y="87"/>
                      <a:pt x="0" y="87"/>
                    </a:cubicBezTo>
                    <a:lnTo>
                      <a:pt x="0" y="0"/>
                    </a:lnTo>
                    <a:close/>
                    <a:moveTo>
                      <a:pt x="33" y="45"/>
                    </a:moveTo>
                    <a:cubicBezTo>
                      <a:pt x="44" y="45"/>
                      <a:pt x="51" y="39"/>
                      <a:pt x="51" y="29"/>
                    </a:cubicBezTo>
                    <a:cubicBezTo>
                      <a:pt x="51" y="29"/>
                      <a:pt x="51" y="29"/>
                      <a:pt x="51" y="29"/>
                    </a:cubicBezTo>
                    <a:cubicBezTo>
                      <a:pt x="51" y="19"/>
                      <a:pt x="44" y="14"/>
                      <a:pt x="33" y="14"/>
                    </a:cubicBezTo>
                    <a:cubicBezTo>
                      <a:pt x="15" y="14"/>
                      <a:pt x="15" y="14"/>
                      <a:pt x="15" y="14"/>
                    </a:cubicBezTo>
                    <a:cubicBezTo>
                      <a:pt x="15" y="45"/>
                      <a:pt x="15" y="45"/>
                      <a:pt x="15" y="45"/>
                    </a:cubicBezTo>
                    <a:lnTo>
                      <a:pt x="33"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24"/>
              <p:cNvSpPr>
                <a:spLocks/>
              </p:cNvSpPr>
              <p:nvPr userDrawn="1"/>
            </p:nvSpPr>
            <p:spPr bwMode="auto">
              <a:xfrm>
                <a:off x="4364038" y="1344613"/>
                <a:ext cx="80963" cy="114300"/>
              </a:xfrm>
              <a:custGeom>
                <a:avLst/>
                <a:gdLst>
                  <a:gd name="T0" fmla="*/ 0 w 51"/>
                  <a:gd name="T1" fmla="*/ 0 h 72"/>
                  <a:gd name="T2" fmla="*/ 13 w 51"/>
                  <a:gd name="T3" fmla="*/ 0 h 72"/>
                  <a:gd name="T4" fmla="*/ 13 w 51"/>
                  <a:gd name="T5" fmla="*/ 60 h 72"/>
                  <a:gd name="T6" fmla="*/ 51 w 51"/>
                  <a:gd name="T7" fmla="*/ 60 h 72"/>
                  <a:gd name="T8" fmla="*/ 51 w 51"/>
                  <a:gd name="T9" fmla="*/ 72 h 72"/>
                  <a:gd name="T10" fmla="*/ 0 w 51"/>
                  <a:gd name="T11" fmla="*/ 72 h 72"/>
                  <a:gd name="T12" fmla="*/ 0 w 5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0"/>
                    </a:moveTo>
                    <a:lnTo>
                      <a:pt x="13" y="0"/>
                    </a:lnTo>
                    <a:lnTo>
                      <a:pt x="13" y="60"/>
                    </a:lnTo>
                    <a:lnTo>
                      <a:pt x="51" y="60"/>
                    </a:lnTo>
                    <a:lnTo>
                      <a:pt x="51"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25"/>
              <p:cNvSpPr>
                <a:spLocks noEditPoints="1"/>
              </p:cNvSpPr>
              <p:nvPr userDrawn="1"/>
            </p:nvSpPr>
            <p:spPr bwMode="auto">
              <a:xfrm>
                <a:off x="4454525" y="1343025"/>
                <a:ext cx="119063" cy="115887"/>
              </a:xfrm>
              <a:custGeom>
                <a:avLst/>
                <a:gdLst>
                  <a:gd name="T0" fmla="*/ 32 w 75"/>
                  <a:gd name="T1" fmla="*/ 0 h 73"/>
                  <a:gd name="T2" fmla="*/ 43 w 75"/>
                  <a:gd name="T3" fmla="*/ 0 h 73"/>
                  <a:gd name="T4" fmla="*/ 75 w 75"/>
                  <a:gd name="T5" fmla="*/ 73 h 73"/>
                  <a:gd name="T6" fmla="*/ 62 w 75"/>
                  <a:gd name="T7" fmla="*/ 73 h 73"/>
                  <a:gd name="T8" fmla="*/ 55 w 75"/>
                  <a:gd name="T9" fmla="*/ 56 h 73"/>
                  <a:gd name="T10" fmla="*/ 21 w 75"/>
                  <a:gd name="T11" fmla="*/ 56 h 73"/>
                  <a:gd name="T12" fmla="*/ 14 w 75"/>
                  <a:gd name="T13" fmla="*/ 73 h 73"/>
                  <a:gd name="T14" fmla="*/ 0 w 75"/>
                  <a:gd name="T15" fmla="*/ 73 h 73"/>
                  <a:gd name="T16" fmla="*/ 32 w 75"/>
                  <a:gd name="T17" fmla="*/ 0 h 73"/>
                  <a:gd name="T18" fmla="*/ 50 w 75"/>
                  <a:gd name="T19" fmla="*/ 44 h 73"/>
                  <a:gd name="T20" fmla="*/ 38 w 75"/>
                  <a:gd name="T21" fmla="*/ 15 h 73"/>
                  <a:gd name="T22" fmla="*/ 25 w 75"/>
                  <a:gd name="T23" fmla="*/ 44 h 73"/>
                  <a:gd name="T24" fmla="*/ 50 w 75"/>
                  <a:gd name="T25"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3">
                    <a:moveTo>
                      <a:pt x="32" y="0"/>
                    </a:moveTo>
                    <a:lnTo>
                      <a:pt x="43" y="0"/>
                    </a:lnTo>
                    <a:lnTo>
                      <a:pt x="75" y="73"/>
                    </a:lnTo>
                    <a:lnTo>
                      <a:pt x="62" y="73"/>
                    </a:lnTo>
                    <a:lnTo>
                      <a:pt x="55" y="56"/>
                    </a:lnTo>
                    <a:lnTo>
                      <a:pt x="21" y="56"/>
                    </a:lnTo>
                    <a:lnTo>
                      <a:pt x="14" y="73"/>
                    </a:lnTo>
                    <a:lnTo>
                      <a:pt x="0" y="73"/>
                    </a:lnTo>
                    <a:lnTo>
                      <a:pt x="32" y="0"/>
                    </a:lnTo>
                    <a:close/>
                    <a:moveTo>
                      <a:pt x="50" y="44"/>
                    </a:moveTo>
                    <a:lnTo>
                      <a:pt x="38" y="15"/>
                    </a:lnTo>
                    <a:lnTo>
                      <a:pt x="25" y="44"/>
                    </a:lnTo>
                    <a:lnTo>
                      <a:pt x="50"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26"/>
              <p:cNvSpPr>
                <a:spLocks/>
              </p:cNvSpPr>
              <p:nvPr userDrawn="1"/>
            </p:nvSpPr>
            <p:spPr bwMode="auto">
              <a:xfrm>
                <a:off x="4570413" y="1344613"/>
                <a:ext cx="93663" cy="114300"/>
              </a:xfrm>
              <a:custGeom>
                <a:avLst/>
                <a:gdLst>
                  <a:gd name="T0" fmla="*/ 23 w 59"/>
                  <a:gd name="T1" fmla="*/ 12 h 72"/>
                  <a:gd name="T2" fmla="*/ 0 w 59"/>
                  <a:gd name="T3" fmla="*/ 12 h 72"/>
                  <a:gd name="T4" fmla="*/ 0 w 59"/>
                  <a:gd name="T5" fmla="*/ 0 h 72"/>
                  <a:gd name="T6" fmla="*/ 59 w 59"/>
                  <a:gd name="T7" fmla="*/ 0 h 72"/>
                  <a:gd name="T8" fmla="*/ 59 w 59"/>
                  <a:gd name="T9" fmla="*/ 12 h 72"/>
                  <a:gd name="T10" fmla="*/ 35 w 59"/>
                  <a:gd name="T11" fmla="*/ 12 h 72"/>
                  <a:gd name="T12" fmla="*/ 35 w 59"/>
                  <a:gd name="T13" fmla="*/ 72 h 72"/>
                  <a:gd name="T14" fmla="*/ 23 w 59"/>
                  <a:gd name="T15" fmla="*/ 72 h 72"/>
                  <a:gd name="T16" fmla="*/ 23 w 59"/>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2">
                    <a:moveTo>
                      <a:pt x="23" y="12"/>
                    </a:moveTo>
                    <a:lnTo>
                      <a:pt x="0" y="12"/>
                    </a:lnTo>
                    <a:lnTo>
                      <a:pt x="0" y="0"/>
                    </a:lnTo>
                    <a:lnTo>
                      <a:pt x="59" y="0"/>
                    </a:lnTo>
                    <a:lnTo>
                      <a:pt x="59" y="12"/>
                    </a:lnTo>
                    <a:lnTo>
                      <a:pt x="35" y="12"/>
                    </a:lnTo>
                    <a:lnTo>
                      <a:pt x="35" y="72"/>
                    </a:lnTo>
                    <a:lnTo>
                      <a:pt x="23" y="72"/>
                    </a:lnTo>
                    <a:lnTo>
                      <a:pt x="23"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27"/>
              <p:cNvSpPr>
                <a:spLocks/>
              </p:cNvSpPr>
              <p:nvPr userDrawn="1"/>
            </p:nvSpPr>
            <p:spPr bwMode="auto">
              <a:xfrm>
                <a:off x="4684713" y="1344613"/>
                <a:ext cx="84138" cy="114300"/>
              </a:xfrm>
              <a:custGeom>
                <a:avLst/>
                <a:gdLst>
                  <a:gd name="T0" fmla="*/ 0 w 53"/>
                  <a:gd name="T1" fmla="*/ 0 h 72"/>
                  <a:gd name="T2" fmla="*/ 53 w 53"/>
                  <a:gd name="T3" fmla="*/ 0 h 72"/>
                  <a:gd name="T4" fmla="*/ 53 w 53"/>
                  <a:gd name="T5" fmla="*/ 12 h 72"/>
                  <a:gd name="T6" fmla="*/ 12 w 53"/>
                  <a:gd name="T7" fmla="*/ 12 h 72"/>
                  <a:gd name="T8" fmla="*/ 12 w 53"/>
                  <a:gd name="T9" fmla="*/ 31 h 72"/>
                  <a:gd name="T10" fmla="*/ 49 w 53"/>
                  <a:gd name="T11" fmla="*/ 31 h 72"/>
                  <a:gd name="T12" fmla="*/ 49 w 53"/>
                  <a:gd name="T13" fmla="*/ 42 h 72"/>
                  <a:gd name="T14" fmla="*/ 12 w 53"/>
                  <a:gd name="T15" fmla="*/ 42 h 72"/>
                  <a:gd name="T16" fmla="*/ 12 w 53"/>
                  <a:gd name="T17" fmla="*/ 72 h 72"/>
                  <a:gd name="T18" fmla="*/ 0 w 53"/>
                  <a:gd name="T19" fmla="*/ 72 h 72"/>
                  <a:gd name="T20" fmla="*/ 0 w 5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2">
                    <a:moveTo>
                      <a:pt x="0" y="0"/>
                    </a:moveTo>
                    <a:lnTo>
                      <a:pt x="53" y="0"/>
                    </a:lnTo>
                    <a:lnTo>
                      <a:pt x="53" y="12"/>
                    </a:lnTo>
                    <a:lnTo>
                      <a:pt x="12" y="12"/>
                    </a:lnTo>
                    <a:lnTo>
                      <a:pt x="12" y="31"/>
                    </a:lnTo>
                    <a:lnTo>
                      <a:pt x="49" y="31"/>
                    </a:lnTo>
                    <a:lnTo>
                      <a:pt x="49" y="42"/>
                    </a:lnTo>
                    <a:lnTo>
                      <a:pt x="12" y="42"/>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28"/>
              <p:cNvSpPr>
                <a:spLocks noEditPoints="1"/>
              </p:cNvSpPr>
              <p:nvPr userDrawn="1"/>
            </p:nvSpPr>
            <p:spPr bwMode="auto">
              <a:xfrm>
                <a:off x="47847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3"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29"/>
              <p:cNvSpPr>
                <a:spLocks noEditPoints="1"/>
              </p:cNvSpPr>
              <p:nvPr userDrawn="1"/>
            </p:nvSpPr>
            <p:spPr bwMode="auto">
              <a:xfrm>
                <a:off x="4927600"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1 w 74"/>
                  <a:gd name="T11" fmla="*/ 54 h 87"/>
                  <a:gd name="T12" fmla="*/ 74 w 74"/>
                  <a:gd name="T13" fmla="*/ 87 h 87"/>
                  <a:gd name="T14" fmla="*/ 56 w 74"/>
                  <a:gd name="T15" fmla="*/ 87 h 87"/>
                  <a:gd name="T16" fmla="*/ 35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9" y="13"/>
                      <a:pt x="71" y="20"/>
                      <a:pt x="71" y="27"/>
                    </a:cubicBezTo>
                    <a:cubicBezTo>
                      <a:pt x="71" y="27"/>
                      <a:pt x="71" y="27"/>
                      <a:pt x="71" y="27"/>
                    </a:cubicBezTo>
                    <a:cubicBezTo>
                      <a:pt x="71" y="42"/>
                      <a:pt x="63" y="50"/>
                      <a:pt x="51" y="54"/>
                    </a:cubicBezTo>
                    <a:cubicBezTo>
                      <a:pt x="74" y="87"/>
                      <a:pt x="74" y="87"/>
                      <a:pt x="74" y="87"/>
                    </a:cubicBezTo>
                    <a:cubicBezTo>
                      <a:pt x="56" y="87"/>
                      <a:pt x="56" y="87"/>
                      <a:pt x="56" y="87"/>
                    </a:cubicBezTo>
                    <a:cubicBezTo>
                      <a:pt x="35" y="56"/>
                      <a:pt x="35" y="56"/>
                      <a:pt x="35"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30"/>
              <p:cNvSpPr>
                <a:spLocks/>
              </p:cNvSpPr>
              <p:nvPr userDrawn="1"/>
            </p:nvSpPr>
            <p:spPr bwMode="auto">
              <a:xfrm>
                <a:off x="5046663"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7 w 70"/>
                  <a:gd name="T13" fmla="*/ 72 h 72"/>
                  <a:gd name="T14" fmla="*/ 57 w 70"/>
                  <a:gd name="T15" fmla="*/ 20 h 72"/>
                  <a:gd name="T16" fmla="*/ 35 w 70"/>
                  <a:gd name="T17" fmla="*/ 54 h 72"/>
                  <a:gd name="T18" fmla="*/ 34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7" y="72"/>
                    </a:lnTo>
                    <a:lnTo>
                      <a:pt x="57" y="20"/>
                    </a:lnTo>
                    <a:lnTo>
                      <a:pt x="35" y="54"/>
                    </a:lnTo>
                    <a:lnTo>
                      <a:pt x="34"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5" name="Group 18"/>
            <p:cNvGrpSpPr>
              <a:grpSpLocks noChangeAspect="1"/>
            </p:cNvGrpSpPr>
            <p:nvPr userDrawn="1"/>
          </p:nvGrpSpPr>
          <p:grpSpPr bwMode="auto">
            <a:xfrm>
              <a:off x="338138" y="878332"/>
              <a:ext cx="1593294" cy="1115568"/>
              <a:chOff x="267" y="-340"/>
              <a:chExt cx="7144" cy="5002"/>
            </a:xfrm>
          </p:grpSpPr>
          <p:sp>
            <p:nvSpPr>
              <p:cNvPr id="236"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5" name="Content Placeholder 7"/>
          <p:cNvSpPr>
            <a:spLocks noGrp="1"/>
          </p:cNvSpPr>
          <p:nvPr>
            <p:ph sz="quarter" idx="10" hasCustomPrompt="1"/>
          </p:nvPr>
        </p:nvSpPr>
        <p:spPr>
          <a:xfrm>
            <a:off x="360457" y="5564547"/>
            <a:ext cx="7291771" cy="477988"/>
          </a:xfrm>
        </p:spPr>
        <p:txBody>
          <a:bodyPr/>
          <a:lstStyle>
            <a:lvl1pPr>
              <a:spcBef>
                <a:spcPts val="0"/>
              </a:spcBef>
              <a:spcAft>
                <a:spcPts val="0"/>
              </a:spcAft>
              <a:defRPr sz="1600" baseline="0">
                <a:solidFill>
                  <a:srgbClr val="D9E0E2"/>
                </a:solidFill>
              </a:defRPr>
            </a:lvl1pPr>
          </a:lstStyle>
          <a:p>
            <a:pPr lvl="0"/>
            <a:r>
              <a:rPr lang="en-US" dirty="0" smtClean="0"/>
              <a:t>Name of presenter, title and email</a:t>
            </a:r>
          </a:p>
        </p:txBody>
      </p:sp>
      <p:pic>
        <p:nvPicPr>
          <p:cNvPr id="56" name="Picture 55"/>
          <p:cNvPicPr>
            <a:picLocks noChangeAspect="1"/>
          </p:cNvPicPr>
          <p:nvPr userDrawn="1"/>
        </p:nvPicPr>
        <p:blipFill>
          <a:blip r:embed="rId7" cstate="print">
            <a:alphaModFix amt="58000"/>
            <a:extLst>
              <a:ext uri="{28A0092B-C50C-407E-A947-70E740481C1C}">
                <a14:useLocalDpi xmlns:a14="http://schemas.microsoft.com/office/drawing/2010/main" val="0"/>
              </a:ext>
            </a:extLst>
          </a:blip>
          <a:stretch>
            <a:fillRect/>
          </a:stretch>
        </p:blipFill>
        <p:spPr>
          <a:xfrm>
            <a:off x="101601" y="-100315"/>
            <a:ext cx="473633" cy="473510"/>
          </a:xfrm>
          <a:prstGeom prst="rect">
            <a:avLst/>
          </a:prstGeom>
        </p:spPr>
      </p:pic>
      <p:sp>
        <p:nvSpPr>
          <p:cNvPr id="57" name="Oval 69"/>
          <p:cNvSpPr/>
          <p:nvPr userDrawn="1"/>
        </p:nvSpPr>
        <p:spPr>
          <a:xfrm>
            <a:off x="2" y="-61544"/>
            <a:ext cx="300307" cy="1084518"/>
          </a:xfrm>
          <a:custGeom>
            <a:avLst/>
            <a:gdLst/>
            <a:ahLst/>
            <a:cxnLst/>
            <a:rect l="l" t="t" r="r" b="b"/>
            <a:pathLst>
              <a:path w="300229" h="1084518">
                <a:moveTo>
                  <a:pt x="0" y="0"/>
                </a:moveTo>
                <a:lnTo>
                  <a:pt x="16744" y="9088"/>
                </a:lnTo>
                <a:cubicBezTo>
                  <a:pt x="187779" y="124637"/>
                  <a:pt x="300229" y="320316"/>
                  <a:pt x="300229" y="542259"/>
                </a:cubicBezTo>
                <a:cubicBezTo>
                  <a:pt x="300229" y="764202"/>
                  <a:pt x="187779" y="959881"/>
                  <a:pt x="16744" y="1075430"/>
                </a:cubicBezTo>
                <a:lnTo>
                  <a:pt x="0" y="1084518"/>
                </a:lnTo>
                <a:close/>
              </a:path>
            </a:pathLst>
          </a:cu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Tree>
    <p:custDataLst>
      <p:tags r:id="rId1"/>
    </p:custDataLst>
    <p:extLst>
      <p:ext uri="{BB962C8B-B14F-4D97-AF65-F5344CB8AC3E}">
        <p14:creationId xmlns:p14="http://schemas.microsoft.com/office/powerpoint/2010/main" val="37642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gue_slide">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60457" y="2095500"/>
            <a:ext cx="11485379" cy="2628900"/>
          </a:xfrm>
        </p:spPr>
        <p:txBody>
          <a:bodyPr lIns="0" tIns="0" rIns="0" bIns="0" anchor="b">
            <a:noAutofit/>
          </a:bodyPr>
          <a:lstStyle>
            <a:lvl1pPr algn="l">
              <a:defRPr sz="54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0457" y="4876800"/>
            <a:ext cx="11485379" cy="1066800"/>
          </a:xfrm>
        </p:spPr>
        <p:txBody>
          <a:bodyPr lIns="0" tIns="0" rIns="0" bIns="0">
            <a:no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4" name="Straight Connector 3"/>
          <p:cNvCxnSpPr/>
          <p:nvPr userDrawn="1"/>
        </p:nvCxnSpPr>
        <p:spPr>
          <a:xfrm flipH="1">
            <a:off x="342991" y="4800600"/>
            <a:ext cx="11849011"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lesforce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42184" y="6264065"/>
            <a:ext cx="614247" cy="429862"/>
          </a:xfrm>
          <a:prstGeom prst="rect">
            <a:avLst/>
          </a:prstGeom>
        </p:spPr>
      </p:pic>
    </p:spTree>
    <p:custDataLst>
      <p:tags r:id="rId1"/>
    </p:custDataLst>
    <p:extLst>
      <p:ext uri="{BB962C8B-B14F-4D97-AF65-F5344CB8AC3E}">
        <p14:creationId xmlns:p14="http://schemas.microsoft.com/office/powerpoint/2010/main" val="38841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_slide">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86887" y="3786263"/>
            <a:ext cx="2578796" cy="2634171"/>
          </a:xfrm>
          <a:prstGeom prst="rect">
            <a:avLst/>
          </a:prstGeom>
        </p:spPr>
      </p:pic>
      <p:grpSp>
        <p:nvGrpSpPr>
          <p:cNvPr id="37" name="Group 36"/>
          <p:cNvGrpSpPr/>
          <p:nvPr userDrawn="1"/>
        </p:nvGrpSpPr>
        <p:grpSpPr>
          <a:xfrm>
            <a:off x="8689064" y="5026741"/>
            <a:ext cx="1104652" cy="966038"/>
            <a:chOff x="9356933" y="5612937"/>
            <a:chExt cx="434231" cy="379842"/>
          </a:xfrm>
        </p:grpSpPr>
        <p:sp>
          <p:nvSpPr>
            <p:cNvPr id="38" name="Oval 37"/>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39" name="Oval 38"/>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sp>
        <p:nvSpPr>
          <p:cNvPr id="40" name="TextBox 39"/>
          <p:cNvSpPr txBox="1"/>
          <p:nvPr userDrawn="1"/>
        </p:nvSpPr>
        <p:spPr>
          <a:xfrm>
            <a:off x="6307297" y="3041039"/>
            <a:ext cx="2579232" cy="646331"/>
          </a:xfrm>
          <a:prstGeom prst="rect">
            <a:avLst/>
          </a:prstGeom>
          <a:noFill/>
        </p:spPr>
        <p:txBody>
          <a:bodyPr wrap="square" rtlCol="0">
            <a:spAutoFit/>
          </a:bodyPr>
          <a:lstStyle/>
          <a:p>
            <a:pPr>
              <a:spcBef>
                <a:spcPts val="300"/>
              </a:spcBef>
              <a:spcAft>
                <a:spcPts val="1000"/>
              </a:spcAft>
            </a:pPr>
            <a:r>
              <a:rPr lang="en-US" sz="3600" b="1" dirty="0" smtClean="0">
                <a:solidFill>
                  <a:schemeClr val="bg1"/>
                </a:solidFill>
                <a:latin typeface="Arial" panose="020B0604020202020204" pitchFamily="34" charset="0"/>
                <a:cs typeface="Arial" panose="020B0604020202020204" pitchFamily="34" charset="0"/>
              </a:rPr>
              <a:t>Thank you</a:t>
            </a:r>
          </a:p>
        </p:txBody>
      </p:sp>
      <p:pic>
        <p:nvPicPr>
          <p:cNvPr id="41" name="Picture 40" descr="Salesforce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68419" y="2592568"/>
            <a:ext cx="2529182" cy="1769966"/>
          </a:xfrm>
          <a:prstGeom prst="rect">
            <a:avLst/>
          </a:prstGeom>
        </p:spPr>
      </p:pic>
      <p:pic>
        <p:nvPicPr>
          <p:cNvPr id="42" name="Picture 4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601" y="-100315"/>
            <a:ext cx="473633" cy="473510"/>
          </a:xfrm>
          <a:prstGeom prst="rect">
            <a:avLst/>
          </a:prstGeom>
        </p:spPr>
      </p:pic>
      <p:sp>
        <p:nvSpPr>
          <p:cNvPr id="43" name="Oval 69"/>
          <p:cNvSpPr/>
          <p:nvPr userDrawn="1"/>
        </p:nvSpPr>
        <p:spPr>
          <a:xfrm>
            <a:off x="2" y="-61544"/>
            <a:ext cx="300307" cy="1084518"/>
          </a:xfrm>
          <a:custGeom>
            <a:avLst/>
            <a:gdLst/>
            <a:ahLst/>
            <a:cxnLst/>
            <a:rect l="l" t="t" r="r" b="b"/>
            <a:pathLst>
              <a:path w="300229" h="1084518">
                <a:moveTo>
                  <a:pt x="0" y="0"/>
                </a:moveTo>
                <a:lnTo>
                  <a:pt x="16744" y="9088"/>
                </a:lnTo>
                <a:cubicBezTo>
                  <a:pt x="187779" y="124637"/>
                  <a:pt x="300229" y="320316"/>
                  <a:pt x="300229" y="542259"/>
                </a:cubicBezTo>
                <a:cubicBezTo>
                  <a:pt x="300229" y="764202"/>
                  <a:pt x="187779" y="959881"/>
                  <a:pt x="16744" y="1075430"/>
                </a:cubicBezTo>
                <a:lnTo>
                  <a:pt x="0" y="1084518"/>
                </a:lnTo>
                <a:close/>
              </a:path>
            </a:pathLst>
          </a:cu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4" name="Picture 43"/>
          <p:cNvPicPr>
            <a:picLocks noChangeAspect="1"/>
          </p:cNvPicPr>
          <p:nvPr userDrawn="1"/>
        </p:nvPicPr>
        <p:blipFill rotWithShape="1">
          <a:blip r:embed="rId7" cstate="print">
            <a:extLst>
              <a:ext uri="{28A0092B-C50C-407E-A947-70E740481C1C}">
                <a14:useLocalDpi xmlns:a14="http://schemas.microsoft.com/office/drawing/2010/main" val="0"/>
              </a:ext>
            </a:extLst>
          </a:blip>
          <a:srcRect r="57904"/>
          <a:stretch/>
        </p:blipFill>
        <p:spPr>
          <a:xfrm>
            <a:off x="11361378" y="851185"/>
            <a:ext cx="830623" cy="1972649"/>
          </a:xfrm>
          <a:prstGeom prst="rect">
            <a:avLst/>
          </a:prstGeom>
        </p:spPr>
      </p:pic>
      <p:sp>
        <p:nvSpPr>
          <p:cNvPr id="45" name="Oval 44"/>
          <p:cNvSpPr/>
          <p:nvPr userDrawn="1"/>
        </p:nvSpPr>
        <p:spPr>
          <a:xfrm>
            <a:off x="11361378" y="494289"/>
            <a:ext cx="830623" cy="830407"/>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46" name="Picture 45"/>
          <p:cNvPicPr>
            <a:picLocks noChangeAspect="1"/>
          </p:cNvPicPr>
          <p:nvPr userDrawn="1"/>
        </p:nvPicPr>
        <p:blipFill rotWithShape="1">
          <a:blip r:embed="rId8" cstate="print">
            <a:extLst>
              <a:ext uri="{28A0092B-C50C-407E-A947-70E740481C1C}">
                <a14:useLocalDpi xmlns:a14="http://schemas.microsoft.com/office/drawing/2010/main" val="0"/>
              </a:ext>
            </a:extLst>
          </a:blip>
          <a:srcRect l="67516"/>
          <a:stretch/>
        </p:blipFill>
        <p:spPr>
          <a:xfrm>
            <a:off x="0" y="4613259"/>
            <a:ext cx="828410" cy="2549525"/>
          </a:xfrm>
          <a:prstGeom prst="rect">
            <a:avLst/>
          </a:prstGeom>
        </p:spPr>
      </p:pic>
    </p:spTree>
    <p:custDataLst>
      <p:tags r:id="rId1"/>
    </p:custDataLst>
    <p:extLst>
      <p:ext uri="{BB962C8B-B14F-4D97-AF65-F5344CB8AC3E}">
        <p14:creationId xmlns:p14="http://schemas.microsoft.com/office/powerpoint/2010/main" val="393369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layout w/out first level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676275"/>
            <a:ext cx="11873890" cy="5688666"/>
          </a:xfrm>
        </p:spPr>
        <p:txBody>
          <a:bodyPr/>
          <a:lstStyle>
            <a:lvl1pPr>
              <a:defRPr>
                <a:solidFill>
                  <a:srgbClr val="777777"/>
                </a:solidFill>
              </a:defRPr>
            </a:lvl1pPr>
            <a:lvl2pPr>
              <a:spcBef>
                <a:spcPts val="600"/>
              </a:spcBef>
              <a:defRPr>
                <a:solidFill>
                  <a:srgbClr val="777777"/>
                </a:solidFill>
              </a:defRPr>
            </a:lvl2pPr>
            <a:lvl3pPr>
              <a:spcBef>
                <a:spcPts val="600"/>
              </a:spcBef>
              <a:buFont typeface="Arial" pitchFamily="34" charset="0"/>
              <a:buChar char="–"/>
              <a:defRPr>
                <a:solidFill>
                  <a:srgbClr val="777777"/>
                </a:solidFill>
              </a:defRPr>
            </a:lvl3pPr>
            <a:lvl4pPr>
              <a:spcBef>
                <a:spcPts val="600"/>
              </a:spcBef>
              <a:buFont typeface="Arial" pitchFamily="34" charset="0"/>
              <a:buChar char="•"/>
              <a:defRPr>
                <a:solidFill>
                  <a:srgbClr val="777777"/>
                </a:solidFill>
              </a:defRPr>
            </a:lvl4pPr>
            <a:lvl5pPr>
              <a:spcBef>
                <a:spcPts val="600"/>
              </a:spcBef>
              <a:buFont typeface="Arial" pitchFamily="34" charset="0"/>
              <a:buChar char="–"/>
              <a:defRPr>
                <a:solidFill>
                  <a:srgbClr val="777777"/>
                </a:solidFill>
              </a:defRPr>
            </a:lvl5pPr>
            <a:lvl6pPr marL="1141413" indent="-227013">
              <a:spcBef>
                <a:spcPts val="600"/>
              </a:spcBef>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46050" y="90756"/>
            <a:ext cx="10701704"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146050" y="90756"/>
            <a:ext cx="10631365" cy="304800"/>
          </a:xfrm>
        </p:spPr>
        <p:txBody>
          <a:bodyPr/>
          <a:lstStyle/>
          <a:p>
            <a:r>
              <a:rPr lang="en-US" dirty="0" smtClean="0"/>
              <a:t>Click to edit Master title style</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sic 2">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38416" y="90720"/>
            <a:ext cx="11518535" cy="908042"/>
          </a:xfrm>
          <a:prstGeom prst="rect">
            <a:avLst/>
          </a:prstGeom>
          <a:noFill/>
          <a:ln>
            <a:noFill/>
          </a:ln>
        </p:spPr>
        <p:txBody>
          <a:bodyPr lIns="91425" tIns="91425" rIns="91425" bIns="91425" anchor="b" anchorCtr="0"/>
          <a:lstStyle>
            <a:lvl1pPr marL="0" algn="l" rtl="0">
              <a:lnSpc>
                <a:spcPct val="90000"/>
              </a:lnSpc>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txBox="1">
            <a:spLocks noGrp="1"/>
          </p:cNvSpPr>
          <p:nvPr>
            <p:ph type="body" idx="1"/>
          </p:nvPr>
        </p:nvSpPr>
        <p:spPr>
          <a:xfrm>
            <a:off x="338416" y="1021079"/>
            <a:ext cx="11487856" cy="33855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ftr" idx="11"/>
          </p:nvPr>
        </p:nvSpPr>
        <p:spPr>
          <a:xfrm>
            <a:off x="333815" y="6270900"/>
            <a:ext cx="10739714" cy="428382"/>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93353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asic">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338416" y="1599479"/>
            <a:ext cx="11518535" cy="46228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2"/>
          </p:nvPr>
        </p:nvSpPr>
        <p:spPr>
          <a:xfrm>
            <a:off x="338416" y="1021079"/>
            <a:ext cx="11487856" cy="338554"/>
          </a:xfrm>
          <a:prstGeom prst="rect">
            <a:avLst/>
          </a:prstGeom>
          <a:noFill/>
          <a:ln>
            <a:noFill/>
          </a:ln>
        </p:spPr>
        <p:txBody>
          <a:bodyPr lIns="91425" tIns="91425" rIns="91425" bIns="91425" anchor="t" anchorCtr="0"/>
          <a:lstStyle>
            <a:lvl1pPr marL="0" indent="0" rtl="0">
              <a:spcBef>
                <a:spcPts val="0"/>
              </a:spcBef>
              <a:buClr>
                <a:schemeClr val="accent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5" name="Shape 135"/>
          <p:cNvSpPr txBox="1">
            <a:spLocks noGrp="1"/>
          </p:cNvSpPr>
          <p:nvPr>
            <p:ph type="title"/>
          </p:nvPr>
        </p:nvSpPr>
        <p:spPr>
          <a:xfrm>
            <a:off x="338416" y="90720"/>
            <a:ext cx="11518535" cy="908042"/>
          </a:xfrm>
          <a:prstGeom prst="rect">
            <a:avLst/>
          </a:prstGeom>
          <a:noFill/>
          <a:ln>
            <a:noFill/>
          </a:ln>
        </p:spPr>
        <p:txBody>
          <a:bodyPr lIns="91425" tIns="91425" rIns="91425" bIns="91425" anchor="b" anchorCtr="0"/>
          <a:lstStyle>
            <a:lvl1pPr marL="0" algn="l" rtl="0">
              <a:lnSpc>
                <a:spcPct val="90000"/>
              </a:lnSpc>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ftr" idx="11"/>
          </p:nvPr>
        </p:nvSpPr>
        <p:spPr>
          <a:xfrm>
            <a:off x="333815" y="6270900"/>
            <a:ext cx="10739714" cy="428382"/>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03486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457" y="2575551"/>
            <a:ext cx="10911014" cy="2157270"/>
          </a:xfrm>
        </p:spPr>
        <p:txBody>
          <a:bodyPr lIns="0" tIns="0" rIns="0" bIns="0" anchor="b">
            <a:no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0457" y="5073855"/>
            <a:ext cx="10911014" cy="1066800"/>
          </a:xfrm>
        </p:spPr>
        <p:txBody>
          <a:bodyPr lIns="0" tIns="0" rIns="0" bIns="0">
            <a:no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5" name="Straight Connector 14"/>
          <p:cNvCxnSpPr/>
          <p:nvPr userDrawn="1"/>
        </p:nvCxnSpPr>
        <p:spPr>
          <a:xfrm>
            <a:off x="353741" y="4921424"/>
            <a:ext cx="11838260"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6887" y="3786262"/>
            <a:ext cx="2578796" cy="2634171"/>
          </a:xfrm>
          <a:prstGeom prst="rect">
            <a:avLst/>
          </a:prstGeom>
        </p:spPr>
      </p:pic>
      <p:pic>
        <p:nvPicPr>
          <p:cNvPr id="69" name="Picture 6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00" y="-100315"/>
            <a:ext cx="473633" cy="473510"/>
          </a:xfrm>
          <a:prstGeom prst="rect">
            <a:avLst/>
          </a:prstGeom>
        </p:spPr>
      </p:pic>
      <p:sp>
        <p:nvSpPr>
          <p:cNvPr id="70" name="Oval 69"/>
          <p:cNvSpPr/>
          <p:nvPr userDrawn="1"/>
        </p:nvSpPr>
        <p:spPr>
          <a:xfrm>
            <a:off x="-985991" y="-162267"/>
            <a:ext cx="1286298" cy="1285963"/>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pic>
        <p:nvPicPr>
          <p:cNvPr id="71" name="Picture 7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1377" y="851185"/>
            <a:ext cx="1973163" cy="1972649"/>
          </a:xfrm>
          <a:prstGeom prst="rect">
            <a:avLst/>
          </a:prstGeom>
        </p:spPr>
      </p:pic>
      <p:sp>
        <p:nvSpPr>
          <p:cNvPr id="72" name="Oval 71"/>
          <p:cNvSpPr/>
          <p:nvPr userDrawn="1"/>
        </p:nvSpPr>
        <p:spPr>
          <a:xfrm>
            <a:off x="11361377" y="494289"/>
            <a:ext cx="830623" cy="830407"/>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nvGrpSpPr>
          <p:cNvPr id="73" name="Group 72"/>
          <p:cNvGrpSpPr/>
          <p:nvPr userDrawn="1"/>
        </p:nvGrpSpPr>
        <p:grpSpPr>
          <a:xfrm>
            <a:off x="8689064" y="5026741"/>
            <a:ext cx="1104652" cy="966038"/>
            <a:chOff x="9356933" y="5612937"/>
            <a:chExt cx="434231" cy="379842"/>
          </a:xfrm>
        </p:grpSpPr>
        <p:sp>
          <p:nvSpPr>
            <p:cNvPr id="74" name="Oval 73"/>
            <p:cNvSpPr/>
            <p:nvPr userDrawn="1"/>
          </p:nvSpPr>
          <p:spPr>
            <a:xfrm>
              <a:off x="9356933" y="5612937"/>
              <a:ext cx="338651" cy="338651"/>
            </a:xfrm>
            <a:prstGeom prst="ellipse">
              <a:avLst/>
            </a:prstGeom>
            <a:solidFill>
              <a:srgbClr val="FFFFFF">
                <a:alpha val="5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75" name="Oval 74"/>
            <p:cNvSpPr/>
            <p:nvPr userDrawn="1"/>
          </p:nvSpPr>
          <p:spPr>
            <a:xfrm>
              <a:off x="9600004" y="5801619"/>
              <a:ext cx="191160" cy="191160"/>
            </a:xfrm>
            <a:prstGeom prst="ellipse">
              <a:avLst/>
            </a:prstGeom>
            <a:solidFill>
              <a:srgbClr val="FFFFFF">
                <a:alpha val="2000"/>
              </a:srgbClr>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grpSp>
      <p:pic>
        <p:nvPicPr>
          <p:cNvPr id="76" name="Picture 7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8767" y="4979688"/>
            <a:ext cx="2550189" cy="2549525"/>
          </a:xfrm>
          <a:prstGeom prst="rect">
            <a:avLst/>
          </a:prstGeom>
        </p:spPr>
      </p:pic>
      <p:grpSp>
        <p:nvGrpSpPr>
          <p:cNvPr id="8" name="Group 7"/>
          <p:cNvGrpSpPr/>
          <p:nvPr userDrawn="1"/>
        </p:nvGrpSpPr>
        <p:grpSpPr>
          <a:xfrm>
            <a:off x="338226" y="878332"/>
            <a:ext cx="4820905" cy="1115568"/>
            <a:chOff x="338138" y="878332"/>
            <a:chExt cx="4819650" cy="1115568"/>
          </a:xfrm>
        </p:grpSpPr>
        <p:grpSp>
          <p:nvGrpSpPr>
            <p:cNvPr id="208" name="Group 207"/>
            <p:cNvGrpSpPr/>
            <p:nvPr userDrawn="1"/>
          </p:nvGrpSpPr>
          <p:grpSpPr>
            <a:xfrm>
              <a:off x="2032000" y="1341438"/>
              <a:ext cx="3125788" cy="119062"/>
              <a:chOff x="2032000" y="1341438"/>
              <a:chExt cx="3125788" cy="119062"/>
            </a:xfrm>
          </p:grpSpPr>
          <p:sp>
            <p:nvSpPr>
              <p:cNvPr id="209" name="Freeform 5"/>
              <p:cNvSpPr>
                <a:spLocks/>
              </p:cNvSpPr>
              <p:nvPr userDrawn="1"/>
            </p:nvSpPr>
            <p:spPr bwMode="auto">
              <a:xfrm>
                <a:off x="2032000" y="1344613"/>
                <a:ext cx="92075" cy="114300"/>
              </a:xfrm>
              <a:custGeom>
                <a:avLst/>
                <a:gdLst>
                  <a:gd name="T0" fmla="*/ 22 w 58"/>
                  <a:gd name="T1" fmla="*/ 12 h 72"/>
                  <a:gd name="T2" fmla="*/ 0 w 58"/>
                  <a:gd name="T3" fmla="*/ 12 h 72"/>
                  <a:gd name="T4" fmla="*/ 0 w 58"/>
                  <a:gd name="T5" fmla="*/ 0 h 72"/>
                  <a:gd name="T6" fmla="*/ 58 w 58"/>
                  <a:gd name="T7" fmla="*/ 0 h 72"/>
                  <a:gd name="T8" fmla="*/ 58 w 58"/>
                  <a:gd name="T9" fmla="*/ 12 h 72"/>
                  <a:gd name="T10" fmla="*/ 36 w 58"/>
                  <a:gd name="T11" fmla="*/ 12 h 72"/>
                  <a:gd name="T12" fmla="*/ 36 w 58"/>
                  <a:gd name="T13" fmla="*/ 72 h 72"/>
                  <a:gd name="T14" fmla="*/ 22 w 58"/>
                  <a:gd name="T15" fmla="*/ 72 h 72"/>
                  <a:gd name="T16" fmla="*/ 22 w 58"/>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72">
                    <a:moveTo>
                      <a:pt x="22" y="12"/>
                    </a:moveTo>
                    <a:lnTo>
                      <a:pt x="0" y="12"/>
                    </a:lnTo>
                    <a:lnTo>
                      <a:pt x="0" y="0"/>
                    </a:lnTo>
                    <a:lnTo>
                      <a:pt x="58" y="0"/>
                    </a:lnTo>
                    <a:lnTo>
                      <a:pt x="58" y="12"/>
                    </a:lnTo>
                    <a:lnTo>
                      <a:pt x="36" y="12"/>
                    </a:lnTo>
                    <a:lnTo>
                      <a:pt x="36"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
              <p:cNvSpPr>
                <a:spLocks/>
              </p:cNvSpPr>
              <p:nvPr userDrawn="1"/>
            </p:nvSpPr>
            <p:spPr bwMode="auto">
              <a:xfrm>
                <a:off x="2146300" y="1344613"/>
                <a:ext cx="93663" cy="114300"/>
              </a:xfrm>
              <a:custGeom>
                <a:avLst/>
                <a:gdLst>
                  <a:gd name="T0" fmla="*/ 0 w 59"/>
                  <a:gd name="T1" fmla="*/ 0 h 72"/>
                  <a:gd name="T2" fmla="*/ 12 w 59"/>
                  <a:gd name="T3" fmla="*/ 0 h 72"/>
                  <a:gd name="T4" fmla="*/ 12 w 59"/>
                  <a:gd name="T5" fmla="*/ 30 h 72"/>
                  <a:gd name="T6" fmla="*/ 46 w 59"/>
                  <a:gd name="T7" fmla="*/ 30 h 72"/>
                  <a:gd name="T8" fmla="*/ 46 w 59"/>
                  <a:gd name="T9" fmla="*/ 0 h 72"/>
                  <a:gd name="T10" fmla="*/ 59 w 59"/>
                  <a:gd name="T11" fmla="*/ 0 h 72"/>
                  <a:gd name="T12" fmla="*/ 59 w 59"/>
                  <a:gd name="T13" fmla="*/ 72 h 72"/>
                  <a:gd name="T14" fmla="*/ 46 w 59"/>
                  <a:gd name="T15" fmla="*/ 72 h 72"/>
                  <a:gd name="T16" fmla="*/ 46 w 59"/>
                  <a:gd name="T17" fmla="*/ 41 h 72"/>
                  <a:gd name="T18" fmla="*/ 12 w 59"/>
                  <a:gd name="T19" fmla="*/ 41 h 72"/>
                  <a:gd name="T20" fmla="*/ 12 w 59"/>
                  <a:gd name="T21" fmla="*/ 72 h 72"/>
                  <a:gd name="T22" fmla="*/ 0 w 59"/>
                  <a:gd name="T23" fmla="*/ 72 h 72"/>
                  <a:gd name="T24" fmla="*/ 0 w 59"/>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72">
                    <a:moveTo>
                      <a:pt x="0" y="0"/>
                    </a:moveTo>
                    <a:lnTo>
                      <a:pt x="12" y="0"/>
                    </a:lnTo>
                    <a:lnTo>
                      <a:pt x="12" y="30"/>
                    </a:lnTo>
                    <a:lnTo>
                      <a:pt x="46" y="30"/>
                    </a:lnTo>
                    <a:lnTo>
                      <a:pt x="46" y="0"/>
                    </a:lnTo>
                    <a:lnTo>
                      <a:pt x="59" y="0"/>
                    </a:lnTo>
                    <a:lnTo>
                      <a:pt x="59" y="72"/>
                    </a:lnTo>
                    <a:lnTo>
                      <a:pt x="46" y="72"/>
                    </a:lnTo>
                    <a:lnTo>
                      <a:pt x="46" y="41"/>
                    </a:lnTo>
                    <a:lnTo>
                      <a:pt x="12" y="4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
              <p:cNvSpPr>
                <a:spLocks/>
              </p:cNvSpPr>
              <p:nvPr userDrawn="1"/>
            </p:nvSpPr>
            <p:spPr bwMode="auto">
              <a:xfrm>
                <a:off x="2270125" y="1344613"/>
                <a:ext cx="84138" cy="114300"/>
              </a:xfrm>
              <a:custGeom>
                <a:avLst/>
                <a:gdLst>
                  <a:gd name="T0" fmla="*/ 0 w 53"/>
                  <a:gd name="T1" fmla="*/ 0 h 72"/>
                  <a:gd name="T2" fmla="*/ 52 w 53"/>
                  <a:gd name="T3" fmla="*/ 0 h 72"/>
                  <a:gd name="T4" fmla="*/ 52 w 53"/>
                  <a:gd name="T5" fmla="*/ 11 h 72"/>
                  <a:gd name="T6" fmla="*/ 12 w 53"/>
                  <a:gd name="T7" fmla="*/ 11 h 72"/>
                  <a:gd name="T8" fmla="*/ 12 w 53"/>
                  <a:gd name="T9" fmla="*/ 30 h 72"/>
                  <a:gd name="T10" fmla="*/ 48 w 53"/>
                  <a:gd name="T11" fmla="*/ 30 h 72"/>
                  <a:gd name="T12" fmla="*/ 48 w 53"/>
                  <a:gd name="T13" fmla="*/ 41 h 72"/>
                  <a:gd name="T14" fmla="*/ 12 w 53"/>
                  <a:gd name="T15" fmla="*/ 41 h 72"/>
                  <a:gd name="T16" fmla="*/ 12 w 53"/>
                  <a:gd name="T17" fmla="*/ 60 h 72"/>
                  <a:gd name="T18" fmla="*/ 53 w 53"/>
                  <a:gd name="T19" fmla="*/ 60 h 72"/>
                  <a:gd name="T20" fmla="*/ 53 w 53"/>
                  <a:gd name="T21" fmla="*/ 72 h 72"/>
                  <a:gd name="T22" fmla="*/ 0 w 53"/>
                  <a:gd name="T23" fmla="*/ 72 h 72"/>
                  <a:gd name="T24" fmla="*/ 0 w 53"/>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72">
                    <a:moveTo>
                      <a:pt x="0" y="0"/>
                    </a:moveTo>
                    <a:lnTo>
                      <a:pt x="52" y="0"/>
                    </a:lnTo>
                    <a:lnTo>
                      <a:pt x="52" y="11"/>
                    </a:lnTo>
                    <a:lnTo>
                      <a:pt x="12" y="11"/>
                    </a:lnTo>
                    <a:lnTo>
                      <a:pt x="12" y="30"/>
                    </a:lnTo>
                    <a:lnTo>
                      <a:pt x="48" y="30"/>
                    </a:lnTo>
                    <a:lnTo>
                      <a:pt x="48" y="41"/>
                    </a:lnTo>
                    <a:lnTo>
                      <a:pt x="12" y="41"/>
                    </a:lnTo>
                    <a:lnTo>
                      <a:pt x="12" y="60"/>
                    </a:lnTo>
                    <a:lnTo>
                      <a:pt x="53" y="60"/>
                    </a:lnTo>
                    <a:lnTo>
                      <a:pt x="53"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
              <p:cNvSpPr>
                <a:spLocks/>
              </p:cNvSpPr>
              <p:nvPr userDrawn="1"/>
            </p:nvSpPr>
            <p:spPr bwMode="auto">
              <a:xfrm>
                <a:off x="2422525" y="1341438"/>
                <a:ext cx="103188" cy="119062"/>
              </a:xfrm>
              <a:custGeom>
                <a:avLst/>
                <a:gdLst>
                  <a:gd name="T0" fmla="*/ 0 w 79"/>
                  <a:gd name="T1" fmla="*/ 45 h 90"/>
                  <a:gd name="T2" fmla="*/ 0 w 79"/>
                  <a:gd name="T3" fmla="*/ 45 h 90"/>
                  <a:gd name="T4" fmla="*/ 44 w 79"/>
                  <a:gd name="T5" fmla="*/ 0 h 90"/>
                  <a:gd name="T6" fmla="*/ 78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4" y="0"/>
                    </a:cubicBezTo>
                    <a:cubicBezTo>
                      <a:pt x="60" y="0"/>
                      <a:pt x="70" y="6"/>
                      <a:pt x="78"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8"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
              <p:cNvSpPr>
                <a:spLocks/>
              </p:cNvSpPr>
              <p:nvPr userDrawn="1"/>
            </p:nvSpPr>
            <p:spPr bwMode="auto">
              <a:xfrm>
                <a:off x="2546350" y="1344613"/>
                <a:ext cx="96838" cy="115887"/>
              </a:xfrm>
              <a:custGeom>
                <a:avLst/>
                <a:gdLst>
                  <a:gd name="T0" fmla="*/ 0 w 74"/>
                  <a:gd name="T1" fmla="*/ 50 h 88"/>
                  <a:gd name="T2" fmla="*/ 0 w 74"/>
                  <a:gd name="T3" fmla="*/ 0 h 88"/>
                  <a:gd name="T4" fmla="*/ 15 w 74"/>
                  <a:gd name="T5" fmla="*/ 0 h 88"/>
                  <a:gd name="T6" fmla="*/ 15 w 74"/>
                  <a:gd name="T7" fmla="*/ 49 h 88"/>
                  <a:gd name="T8" fmla="*/ 37 w 74"/>
                  <a:gd name="T9" fmla="*/ 74 h 88"/>
                  <a:gd name="T10" fmla="*/ 59 w 74"/>
                  <a:gd name="T11" fmla="*/ 50 h 88"/>
                  <a:gd name="T12" fmla="*/ 59 w 74"/>
                  <a:gd name="T13" fmla="*/ 0 h 88"/>
                  <a:gd name="T14" fmla="*/ 74 w 74"/>
                  <a:gd name="T15" fmla="*/ 0 h 88"/>
                  <a:gd name="T16" fmla="*/ 74 w 74"/>
                  <a:gd name="T17" fmla="*/ 49 h 88"/>
                  <a:gd name="T18" fmla="*/ 37 w 74"/>
                  <a:gd name="T19" fmla="*/ 88 h 88"/>
                  <a:gd name="T20" fmla="*/ 0 w 74"/>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8">
                    <a:moveTo>
                      <a:pt x="0" y="50"/>
                    </a:moveTo>
                    <a:cubicBezTo>
                      <a:pt x="0" y="0"/>
                      <a:pt x="0" y="0"/>
                      <a:pt x="0" y="0"/>
                    </a:cubicBezTo>
                    <a:cubicBezTo>
                      <a:pt x="15" y="0"/>
                      <a:pt x="15" y="0"/>
                      <a:pt x="15" y="0"/>
                    </a:cubicBezTo>
                    <a:cubicBezTo>
                      <a:pt x="15" y="49"/>
                      <a:pt x="15" y="49"/>
                      <a:pt x="15" y="49"/>
                    </a:cubicBezTo>
                    <a:cubicBezTo>
                      <a:pt x="15" y="65"/>
                      <a:pt x="23" y="74"/>
                      <a:pt x="37" y="74"/>
                    </a:cubicBezTo>
                    <a:cubicBezTo>
                      <a:pt x="50" y="74"/>
                      <a:pt x="59" y="66"/>
                      <a:pt x="59" y="50"/>
                    </a:cubicBezTo>
                    <a:cubicBezTo>
                      <a:pt x="59" y="0"/>
                      <a:pt x="59" y="0"/>
                      <a:pt x="59" y="0"/>
                    </a:cubicBezTo>
                    <a:cubicBezTo>
                      <a:pt x="74" y="0"/>
                      <a:pt x="74" y="0"/>
                      <a:pt x="74" y="0"/>
                    </a:cubicBezTo>
                    <a:cubicBezTo>
                      <a:pt x="74" y="49"/>
                      <a:pt x="74" y="49"/>
                      <a:pt x="74" y="49"/>
                    </a:cubicBezTo>
                    <a:cubicBezTo>
                      <a:pt x="74" y="75"/>
                      <a:pt x="59" y="88"/>
                      <a:pt x="37" y="88"/>
                    </a:cubicBezTo>
                    <a:cubicBezTo>
                      <a:pt x="14"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
              <p:cNvSpPr>
                <a:spLocks/>
              </p:cNvSpPr>
              <p:nvPr userDrawn="1"/>
            </p:nvSpPr>
            <p:spPr bwMode="auto">
              <a:xfrm>
                <a:off x="2662238"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1"/>
              <p:cNvSpPr>
                <a:spLocks/>
              </p:cNvSpPr>
              <p:nvPr userDrawn="1"/>
            </p:nvSpPr>
            <p:spPr bwMode="auto">
              <a:xfrm>
                <a:off x="2765425" y="1344613"/>
                <a:ext cx="90488" cy="114300"/>
              </a:xfrm>
              <a:custGeom>
                <a:avLst/>
                <a:gdLst>
                  <a:gd name="T0" fmla="*/ 22 w 57"/>
                  <a:gd name="T1" fmla="*/ 12 h 72"/>
                  <a:gd name="T2" fmla="*/ 0 w 57"/>
                  <a:gd name="T3" fmla="*/ 12 h 72"/>
                  <a:gd name="T4" fmla="*/ 0 w 57"/>
                  <a:gd name="T5" fmla="*/ 0 h 72"/>
                  <a:gd name="T6" fmla="*/ 57 w 57"/>
                  <a:gd name="T7" fmla="*/ 0 h 72"/>
                  <a:gd name="T8" fmla="*/ 57 w 57"/>
                  <a:gd name="T9" fmla="*/ 12 h 72"/>
                  <a:gd name="T10" fmla="*/ 35 w 57"/>
                  <a:gd name="T11" fmla="*/ 12 h 72"/>
                  <a:gd name="T12" fmla="*/ 35 w 57"/>
                  <a:gd name="T13" fmla="*/ 72 h 72"/>
                  <a:gd name="T14" fmla="*/ 22 w 57"/>
                  <a:gd name="T15" fmla="*/ 72 h 72"/>
                  <a:gd name="T16" fmla="*/ 22 w 57"/>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22" y="12"/>
                    </a:moveTo>
                    <a:lnTo>
                      <a:pt x="0" y="12"/>
                    </a:lnTo>
                    <a:lnTo>
                      <a:pt x="0" y="0"/>
                    </a:lnTo>
                    <a:lnTo>
                      <a:pt x="57" y="0"/>
                    </a:lnTo>
                    <a:lnTo>
                      <a:pt x="57" y="12"/>
                    </a:lnTo>
                    <a:lnTo>
                      <a:pt x="35" y="12"/>
                    </a:lnTo>
                    <a:lnTo>
                      <a:pt x="35" y="72"/>
                    </a:lnTo>
                    <a:lnTo>
                      <a:pt x="22" y="72"/>
                    </a:lnTo>
                    <a:lnTo>
                      <a:pt x="2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2"/>
              <p:cNvSpPr>
                <a:spLocks noEditPoints="1"/>
              </p:cNvSpPr>
              <p:nvPr userDrawn="1"/>
            </p:nvSpPr>
            <p:spPr bwMode="auto">
              <a:xfrm>
                <a:off x="28670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2"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3"/>
              <p:cNvSpPr>
                <a:spLocks/>
              </p:cNvSpPr>
              <p:nvPr userDrawn="1"/>
            </p:nvSpPr>
            <p:spPr bwMode="auto">
              <a:xfrm>
                <a:off x="3009900"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8 w 70"/>
                  <a:gd name="T13" fmla="*/ 72 h 72"/>
                  <a:gd name="T14" fmla="*/ 58 w 70"/>
                  <a:gd name="T15" fmla="*/ 20 h 72"/>
                  <a:gd name="T16" fmla="*/ 35 w 70"/>
                  <a:gd name="T17" fmla="*/ 54 h 72"/>
                  <a:gd name="T18" fmla="*/ 35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8" y="72"/>
                    </a:lnTo>
                    <a:lnTo>
                      <a:pt x="58" y="20"/>
                    </a:lnTo>
                    <a:lnTo>
                      <a:pt x="35" y="54"/>
                    </a:lnTo>
                    <a:lnTo>
                      <a:pt x="35"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
              <p:cNvSpPr>
                <a:spLocks/>
              </p:cNvSpPr>
              <p:nvPr userDrawn="1"/>
            </p:nvSpPr>
            <p:spPr bwMode="auto">
              <a:xfrm>
                <a:off x="3151188" y="1344613"/>
                <a:ext cx="85725" cy="114300"/>
              </a:xfrm>
              <a:custGeom>
                <a:avLst/>
                <a:gdLst>
                  <a:gd name="T0" fmla="*/ 0 w 54"/>
                  <a:gd name="T1" fmla="*/ 0 h 72"/>
                  <a:gd name="T2" fmla="*/ 53 w 54"/>
                  <a:gd name="T3" fmla="*/ 0 h 72"/>
                  <a:gd name="T4" fmla="*/ 53 w 54"/>
                  <a:gd name="T5" fmla="*/ 11 h 72"/>
                  <a:gd name="T6" fmla="*/ 12 w 54"/>
                  <a:gd name="T7" fmla="*/ 11 h 72"/>
                  <a:gd name="T8" fmla="*/ 12 w 54"/>
                  <a:gd name="T9" fmla="*/ 30 h 72"/>
                  <a:gd name="T10" fmla="*/ 49 w 54"/>
                  <a:gd name="T11" fmla="*/ 30 h 72"/>
                  <a:gd name="T12" fmla="*/ 49 w 54"/>
                  <a:gd name="T13" fmla="*/ 41 h 72"/>
                  <a:gd name="T14" fmla="*/ 12 w 54"/>
                  <a:gd name="T15" fmla="*/ 41 h 72"/>
                  <a:gd name="T16" fmla="*/ 12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2" y="11"/>
                    </a:lnTo>
                    <a:lnTo>
                      <a:pt x="12" y="30"/>
                    </a:lnTo>
                    <a:lnTo>
                      <a:pt x="49" y="30"/>
                    </a:lnTo>
                    <a:lnTo>
                      <a:pt x="49" y="41"/>
                    </a:lnTo>
                    <a:lnTo>
                      <a:pt x="12" y="41"/>
                    </a:lnTo>
                    <a:lnTo>
                      <a:pt x="12"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5"/>
              <p:cNvSpPr>
                <a:spLocks noEditPoints="1"/>
              </p:cNvSpPr>
              <p:nvPr userDrawn="1"/>
            </p:nvSpPr>
            <p:spPr bwMode="auto">
              <a:xfrm>
                <a:off x="3260725"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0 w 74"/>
                  <a:gd name="T11" fmla="*/ 54 h 87"/>
                  <a:gd name="T12" fmla="*/ 74 w 74"/>
                  <a:gd name="T13" fmla="*/ 87 h 87"/>
                  <a:gd name="T14" fmla="*/ 56 w 74"/>
                  <a:gd name="T15" fmla="*/ 87 h 87"/>
                  <a:gd name="T16" fmla="*/ 34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8" y="13"/>
                      <a:pt x="71" y="20"/>
                      <a:pt x="71" y="27"/>
                    </a:cubicBezTo>
                    <a:cubicBezTo>
                      <a:pt x="71" y="27"/>
                      <a:pt x="71" y="27"/>
                      <a:pt x="71" y="27"/>
                    </a:cubicBezTo>
                    <a:cubicBezTo>
                      <a:pt x="71" y="42"/>
                      <a:pt x="62" y="50"/>
                      <a:pt x="50" y="54"/>
                    </a:cubicBezTo>
                    <a:cubicBezTo>
                      <a:pt x="74" y="87"/>
                      <a:pt x="74" y="87"/>
                      <a:pt x="74" y="87"/>
                    </a:cubicBezTo>
                    <a:cubicBezTo>
                      <a:pt x="56" y="87"/>
                      <a:pt x="56" y="87"/>
                      <a:pt x="56" y="87"/>
                    </a:cubicBezTo>
                    <a:cubicBezTo>
                      <a:pt x="34" y="56"/>
                      <a:pt x="34" y="56"/>
                      <a:pt x="34"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6"/>
              <p:cNvSpPr>
                <a:spLocks/>
              </p:cNvSpPr>
              <p:nvPr userDrawn="1"/>
            </p:nvSpPr>
            <p:spPr bwMode="auto">
              <a:xfrm>
                <a:off x="3417888" y="1343025"/>
                <a:ext cx="90488" cy="117475"/>
              </a:xfrm>
              <a:custGeom>
                <a:avLst/>
                <a:gdLst>
                  <a:gd name="T0" fmla="*/ 0 w 68"/>
                  <a:gd name="T1" fmla="*/ 75 h 89"/>
                  <a:gd name="T2" fmla="*/ 9 w 68"/>
                  <a:gd name="T3" fmla="*/ 64 h 89"/>
                  <a:gd name="T4" fmla="*/ 37 w 68"/>
                  <a:gd name="T5" fmla="*/ 75 h 89"/>
                  <a:gd name="T6" fmla="*/ 52 w 68"/>
                  <a:gd name="T7" fmla="*/ 64 h 89"/>
                  <a:gd name="T8" fmla="*/ 52 w 68"/>
                  <a:gd name="T9" fmla="*/ 64 h 89"/>
                  <a:gd name="T10" fmla="*/ 33 w 68"/>
                  <a:gd name="T11" fmla="*/ 51 h 89"/>
                  <a:gd name="T12" fmla="*/ 4 w 68"/>
                  <a:gd name="T13" fmla="*/ 25 h 89"/>
                  <a:gd name="T14" fmla="*/ 4 w 68"/>
                  <a:gd name="T15" fmla="*/ 25 h 89"/>
                  <a:gd name="T16" fmla="*/ 33 w 68"/>
                  <a:gd name="T17" fmla="*/ 0 h 89"/>
                  <a:gd name="T18" fmla="*/ 65 w 68"/>
                  <a:gd name="T19" fmla="*/ 10 h 89"/>
                  <a:gd name="T20" fmla="*/ 57 w 68"/>
                  <a:gd name="T21" fmla="*/ 22 h 89"/>
                  <a:gd name="T22" fmla="*/ 33 w 68"/>
                  <a:gd name="T23" fmla="*/ 13 h 89"/>
                  <a:gd name="T24" fmla="*/ 19 w 68"/>
                  <a:gd name="T25" fmla="*/ 23 h 89"/>
                  <a:gd name="T26" fmla="*/ 19 w 68"/>
                  <a:gd name="T27" fmla="*/ 24 h 89"/>
                  <a:gd name="T28" fmla="*/ 40 w 68"/>
                  <a:gd name="T29" fmla="*/ 37 h 89"/>
                  <a:gd name="T30" fmla="*/ 68 w 68"/>
                  <a:gd name="T31" fmla="*/ 63 h 89"/>
                  <a:gd name="T32" fmla="*/ 68 w 68"/>
                  <a:gd name="T33" fmla="*/ 63 h 89"/>
                  <a:gd name="T34" fmla="*/ 37 w 68"/>
                  <a:gd name="T35" fmla="*/ 89 h 89"/>
                  <a:gd name="T36" fmla="*/ 0 w 68"/>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8" y="48"/>
                      <a:pt x="68" y="63"/>
                    </a:cubicBezTo>
                    <a:cubicBezTo>
                      <a:pt x="68" y="63"/>
                      <a:pt x="68" y="63"/>
                      <a:pt x="68" y="63"/>
                    </a:cubicBezTo>
                    <a:cubicBezTo>
                      <a:pt x="68" y="79"/>
                      <a:pt x="55" y="89"/>
                      <a:pt x="37"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7"/>
              <p:cNvSpPr>
                <a:spLocks/>
              </p:cNvSpPr>
              <p:nvPr userDrawn="1"/>
            </p:nvSpPr>
            <p:spPr bwMode="auto">
              <a:xfrm>
                <a:off x="3529013" y="1344613"/>
                <a:ext cx="98425" cy="115887"/>
              </a:xfrm>
              <a:custGeom>
                <a:avLst/>
                <a:gdLst>
                  <a:gd name="T0" fmla="*/ 0 w 75"/>
                  <a:gd name="T1" fmla="*/ 50 h 88"/>
                  <a:gd name="T2" fmla="*/ 0 w 75"/>
                  <a:gd name="T3" fmla="*/ 0 h 88"/>
                  <a:gd name="T4" fmla="*/ 16 w 75"/>
                  <a:gd name="T5" fmla="*/ 0 h 88"/>
                  <a:gd name="T6" fmla="*/ 16 w 75"/>
                  <a:gd name="T7" fmla="*/ 49 h 88"/>
                  <a:gd name="T8" fmla="*/ 37 w 75"/>
                  <a:gd name="T9" fmla="*/ 74 h 88"/>
                  <a:gd name="T10" fmla="*/ 59 w 75"/>
                  <a:gd name="T11" fmla="*/ 50 h 88"/>
                  <a:gd name="T12" fmla="*/ 59 w 75"/>
                  <a:gd name="T13" fmla="*/ 0 h 88"/>
                  <a:gd name="T14" fmla="*/ 75 w 75"/>
                  <a:gd name="T15" fmla="*/ 0 h 88"/>
                  <a:gd name="T16" fmla="*/ 75 w 75"/>
                  <a:gd name="T17" fmla="*/ 49 h 88"/>
                  <a:gd name="T18" fmla="*/ 37 w 75"/>
                  <a:gd name="T19" fmla="*/ 88 h 88"/>
                  <a:gd name="T20" fmla="*/ 0 w 75"/>
                  <a:gd name="T2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0" y="50"/>
                    </a:moveTo>
                    <a:cubicBezTo>
                      <a:pt x="0" y="0"/>
                      <a:pt x="0" y="0"/>
                      <a:pt x="0" y="0"/>
                    </a:cubicBezTo>
                    <a:cubicBezTo>
                      <a:pt x="16" y="0"/>
                      <a:pt x="16" y="0"/>
                      <a:pt x="16" y="0"/>
                    </a:cubicBezTo>
                    <a:cubicBezTo>
                      <a:pt x="16" y="49"/>
                      <a:pt x="16" y="49"/>
                      <a:pt x="16" y="49"/>
                    </a:cubicBezTo>
                    <a:cubicBezTo>
                      <a:pt x="16" y="65"/>
                      <a:pt x="24" y="74"/>
                      <a:pt x="37" y="74"/>
                    </a:cubicBezTo>
                    <a:cubicBezTo>
                      <a:pt x="51" y="74"/>
                      <a:pt x="59" y="66"/>
                      <a:pt x="59" y="50"/>
                    </a:cubicBezTo>
                    <a:cubicBezTo>
                      <a:pt x="59" y="0"/>
                      <a:pt x="59" y="0"/>
                      <a:pt x="59" y="0"/>
                    </a:cubicBezTo>
                    <a:cubicBezTo>
                      <a:pt x="75" y="0"/>
                      <a:pt x="75" y="0"/>
                      <a:pt x="75" y="0"/>
                    </a:cubicBezTo>
                    <a:cubicBezTo>
                      <a:pt x="75" y="49"/>
                      <a:pt x="75" y="49"/>
                      <a:pt x="75" y="49"/>
                    </a:cubicBezTo>
                    <a:cubicBezTo>
                      <a:pt x="75" y="75"/>
                      <a:pt x="60" y="88"/>
                      <a:pt x="37" y="88"/>
                    </a:cubicBezTo>
                    <a:cubicBezTo>
                      <a:pt x="15" y="88"/>
                      <a:pt x="0" y="75"/>
                      <a:pt x="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8"/>
              <p:cNvSpPr>
                <a:spLocks/>
              </p:cNvSpPr>
              <p:nvPr userDrawn="1"/>
            </p:nvSpPr>
            <p:spPr bwMode="auto">
              <a:xfrm>
                <a:off x="3649663"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4 w 79"/>
                  <a:gd name="T11" fmla="*/ 14 h 90"/>
                  <a:gd name="T12" fmla="*/ 16 w 79"/>
                  <a:gd name="T13" fmla="*/ 45 h 90"/>
                  <a:gd name="T14" fmla="*/ 16 w 79"/>
                  <a:gd name="T15" fmla="*/ 45 h 90"/>
                  <a:gd name="T16" fmla="*/ 44 w 79"/>
                  <a:gd name="T17" fmla="*/ 76 h 90"/>
                  <a:gd name="T18" fmla="*/ 69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8" y="0"/>
                      <a:pt x="45" y="0"/>
                    </a:cubicBezTo>
                    <a:cubicBezTo>
                      <a:pt x="61" y="0"/>
                      <a:pt x="70" y="6"/>
                      <a:pt x="79" y="14"/>
                    </a:cubicBezTo>
                    <a:cubicBezTo>
                      <a:pt x="69" y="25"/>
                      <a:pt x="69" y="25"/>
                      <a:pt x="69" y="25"/>
                    </a:cubicBezTo>
                    <a:cubicBezTo>
                      <a:pt x="62" y="19"/>
                      <a:pt x="54" y="14"/>
                      <a:pt x="44" y="14"/>
                    </a:cubicBezTo>
                    <a:cubicBezTo>
                      <a:pt x="28" y="14"/>
                      <a:pt x="16" y="28"/>
                      <a:pt x="16" y="45"/>
                    </a:cubicBezTo>
                    <a:cubicBezTo>
                      <a:pt x="16" y="45"/>
                      <a:pt x="16" y="45"/>
                      <a:pt x="16" y="45"/>
                    </a:cubicBezTo>
                    <a:cubicBezTo>
                      <a:pt x="16" y="62"/>
                      <a:pt x="28" y="76"/>
                      <a:pt x="44" y="76"/>
                    </a:cubicBezTo>
                    <a:cubicBezTo>
                      <a:pt x="55" y="76"/>
                      <a:pt x="62" y="72"/>
                      <a:pt x="69"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9"/>
              <p:cNvSpPr>
                <a:spLocks/>
              </p:cNvSpPr>
              <p:nvPr userDrawn="1"/>
            </p:nvSpPr>
            <p:spPr bwMode="auto">
              <a:xfrm>
                <a:off x="3765550" y="1341438"/>
                <a:ext cx="103188" cy="119062"/>
              </a:xfrm>
              <a:custGeom>
                <a:avLst/>
                <a:gdLst>
                  <a:gd name="T0" fmla="*/ 0 w 79"/>
                  <a:gd name="T1" fmla="*/ 45 h 90"/>
                  <a:gd name="T2" fmla="*/ 0 w 79"/>
                  <a:gd name="T3" fmla="*/ 45 h 90"/>
                  <a:gd name="T4" fmla="*/ 45 w 79"/>
                  <a:gd name="T5" fmla="*/ 0 h 90"/>
                  <a:gd name="T6" fmla="*/ 79 w 79"/>
                  <a:gd name="T7" fmla="*/ 14 h 90"/>
                  <a:gd name="T8" fmla="*/ 69 w 79"/>
                  <a:gd name="T9" fmla="*/ 25 h 90"/>
                  <a:gd name="T10" fmla="*/ 45 w 79"/>
                  <a:gd name="T11" fmla="*/ 14 h 90"/>
                  <a:gd name="T12" fmla="*/ 16 w 79"/>
                  <a:gd name="T13" fmla="*/ 45 h 90"/>
                  <a:gd name="T14" fmla="*/ 16 w 79"/>
                  <a:gd name="T15" fmla="*/ 45 h 90"/>
                  <a:gd name="T16" fmla="*/ 45 w 79"/>
                  <a:gd name="T17" fmla="*/ 76 h 90"/>
                  <a:gd name="T18" fmla="*/ 70 w 79"/>
                  <a:gd name="T19" fmla="*/ 65 h 90"/>
                  <a:gd name="T20" fmla="*/ 79 w 79"/>
                  <a:gd name="T21" fmla="*/ 75 h 90"/>
                  <a:gd name="T22" fmla="*/ 44 w 79"/>
                  <a:gd name="T23" fmla="*/ 90 h 90"/>
                  <a:gd name="T24" fmla="*/ 0 w 79"/>
                  <a:gd name="T25"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90">
                    <a:moveTo>
                      <a:pt x="0" y="45"/>
                    </a:moveTo>
                    <a:cubicBezTo>
                      <a:pt x="0" y="45"/>
                      <a:pt x="0" y="45"/>
                      <a:pt x="0" y="45"/>
                    </a:cubicBezTo>
                    <a:cubicBezTo>
                      <a:pt x="0" y="21"/>
                      <a:pt x="19" y="0"/>
                      <a:pt x="45" y="0"/>
                    </a:cubicBezTo>
                    <a:cubicBezTo>
                      <a:pt x="61" y="0"/>
                      <a:pt x="71" y="6"/>
                      <a:pt x="79" y="14"/>
                    </a:cubicBezTo>
                    <a:cubicBezTo>
                      <a:pt x="69" y="25"/>
                      <a:pt x="69" y="25"/>
                      <a:pt x="69" y="25"/>
                    </a:cubicBezTo>
                    <a:cubicBezTo>
                      <a:pt x="62" y="19"/>
                      <a:pt x="55" y="14"/>
                      <a:pt x="45" y="14"/>
                    </a:cubicBezTo>
                    <a:cubicBezTo>
                      <a:pt x="28" y="14"/>
                      <a:pt x="16" y="28"/>
                      <a:pt x="16" y="45"/>
                    </a:cubicBezTo>
                    <a:cubicBezTo>
                      <a:pt x="16" y="45"/>
                      <a:pt x="16" y="45"/>
                      <a:pt x="16" y="45"/>
                    </a:cubicBezTo>
                    <a:cubicBezTo>
                      <a:pt x="16" y="62"/>
                      <a:pt x="28" y="76"/>
                      <a:pt x="45" y="76"/>
                    </a:cubicBezTo>
                    <a:cubicBezTo>
                      <a:pt x="55" y="76"/>
                      <a:pt x="62" y="72"/>
                      <a:pt x="70" y="65"/>
                    </a:cubicBezTo>
                    <a:cubicBezTo>
                      <a:pt x="79" y="75"/>
                      <a:pt x="79" y="75"/>
                      <a:pt x="79" y="75"/>
                    </a:cubicBezTo>
                    <a:cubicBezTo>
                      <a:pt x="70" y="84"/>
                      <a:pt x="60" y="90"/>
                      <a:pt x="44" y="90"/>
                    </a:cubicBezTo>
                    <a:cubicBezTo>
                      <a:pt x="19" y="90"/>
                      <a:pt x="0" y="70"/>
                      <a:pt x="0"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20"/>
              <p:cNvSpPr>
                <a:spLocks/>
              </p:cNvSpPr>
              <p:nvPr userDrawn="1"/>
            </p:nvSpPr>
            <p:spPr bwMode="auto">
              <a:xfrm>
                <a:off x="3890963" y="1344613"/>
                <a:ext cx="85725" cy="114300"/>
              </a:xfrm>
              <a:custGeom>
                <a:avLst/>
                <a:gdLst>
                  <a:gd name="T0" fmla="*/ 0 w 54"/>
                  <a:gd name="T1" fmla="*/ 0 h 72"/>
                  <a:gd name="T2" fmla="*/ 53 w 54"/>
                  <a:gd name="T3" fmla="*/ 0 h 72"/>
                  <a:gd name="T4" fmla="*/ 53 w 54"/>
                  <a:gd name="T5" fmla="*/ 11 h 72"/>
                  <a:gd name="T6" fmla="*/ 13 w 54"/>
                  <a:gd name="T7" fmla="*/ 11 h 72"/>
                  <a:gd name="T8" fmla="*/ 13 w 54"/>
                  <a:gd name="T9" fmla="*/ 30 h 72"/>
                  <a:gd name="T10" fmla="*/ 48 w 54"/>
                  <a:gd name="T11" fmla="*/ 30 h 72"/>
                  <a:gd name="T12" fmla="*/ 48 w 54"/>
                  <a:gd name="T13" fmla="*/ 41 h 72"/>
                  <a:gd name="T14" fmla="*/ 13 w 54"/>
                  <a:gd name="T15" fmla="*/ 41 h 72"/>
                  <a:gd name="T16" fmla="*/ 13 w 54"/>
                  <a:gd name="T17" fmla="*/ 60 h 72"/>
                  <a:gd name="T18" fmla="*/ 54 w 54"/>
                  <a:gd name="T19" fmla="*/ 60 h 72"/>
                  <a:gd name="T20" fmla="*/ 54 w 54"/>
                  <a:gd name="T21" fmla="*/ 72 h 72"/>
                  <a:gd name="T22" fmla="*/ 0 w 54"/>
                  <a:gd name="T23" fmla="*/ 72 h 72"/>
                  <a:gd name="T24" fmla="*/ 0 w 54"/>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2">
                    <a:moveTo>
                      <a:pt x="0" y="0"/>
                    </a:moveTo>
                    <a:lnTo>
                      <a:pt x="53" y="0"/>
                    </a:lnTo>
                    <a:lnTo>
                      <a:pt x="53" y="11"/>
                    </a:lnTo>
                    <a:lnTo>
                      <a:pt x="13" y="11"/>
                    </a:lnTo>
                    <a:lnTo>
                      <a:pt x="13" y="30"/>
                    </a:lnTo>
                    <a:lnTo>
                      <a:pt x="48" y="30"/>
                    </a:lnTo>
                    <a:lnTo>
                      <a:pt x="48" y="41"/>
                    </a:lnTo>
                    <a:lnTo>
                      <a:pt x="13" y="41"/>
                    </a:lnTo>
                    <a:lnTo>
                      <a:pt x="13" y="60"/>
                    </a:lnTo>
                    <a:lnTo>
                      <a:pt x="54" y="60"/>
                    </a:lnTo>
                    <a:lnTo>
                      <a:pt x="54"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21"/>
              <p:cNvSpPr>
                <a:spLocks/>
              </p:cNvSpPr>
              <p:nvPr userDrawn="1"/>
            </p:nvSpPr>
            <p:spPr bwMode="auto">
              <a:xfrm>
                <a:off x="3992563" y="1343025"/>
                <a:ext cx="87313"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2 w 67"/>
                  <a:gd name="T11" fmla="*/ 51 h 89"/>
                  <a:gd name="T12" fmla="*/ 3 w 67"/>
                  <a:gd name="T13" fmla="*/ 25 h 89"/>
                  <a:gd name="T14" fmla="*/ 3 w 67"/>
                  <a:gd name="T15" fmla="*/ 25 h 89"/>
                  <a:gd name="T16" fmla="*/ 33 w 67"/>
                  <a:gd name="T17" fmla="*/ 0 h 89"/>
                  <a:gd name="T18" fmla="*/ 65 w 67"/>
                  <a:gd name="T19" fmla="*/ 10 h 89"/>
                  <a:gd name="T20" fmla="*/ 56 w 67"/>
                  <a:gd name="T21" fmla="*/ 22 h 89"/>
                  <a:gd name="T22" fmla="*/ 33 w 67"/>
                  <a:gd name="T23" fmla="*/ 13 h 89"/>
                  <a:gd name="T24" fmla="*/ 19 w 67"/>
                  <a:gd name="T25" fmla="*/ 23 h 89"/>
                  <a:gd name="T26" fmla="*/ 19 w 67"/>
                  <a:gd name="T27" fmla="*/ 24 h 89"/>
                  <a:gd name="T28" fmla="*/ 39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7" y="71"/>
                      <a:pt x="26" y="75"/>
                      <a:pt x="37" y="75"/>
                    </a:cubicBezTo>
                    <a:cubicBezTo>
                      <a:pt x="46" y="75"/>
                      <a:pt x="52" y="71"/>
                      <a:pt x="52" y="64"/>
                    </a:cubicBezTo>
                    <a:cubicBezTo>
                      <a:pt x="52" y="64"/>
                      <a:pt x="52" y="64"/>
                      <a:pt x="52" y="64"/>
                    </a:cubicBezTo>
                    <a:cubicBezTo>
                      <a:pt x="52" y="58"/>
                      <a:pt x="48" y="55"/>
                      <a:pt x="32" y="51"/>
                    </a:cubicBezTo>
                    <a:cubicBezTo>
                      <a:pt x="14" y="46"/>
                      <a:pt x="3" y="41"/>
                      <a:pt x="3" y="25"/>
                    </a:cubicBezTo>
                    <a:cubicBezTo>
                      <a:pt x="3" y="25"/>
                      <a:pt x="3" y="25"/>
                      <a:pt x="3" y="25"/>
                    </a:cubicBezTo>
                    <a:cubicBezTo>
                      <a:pt x="3" y="10"/>
                      <a:pt x="16" y="0"/>
                      <a:pt x="33" y="0"/>
                    </a:cubicBezTo>
                    <a:cubicBezTo>
                      <a:pt x="46" y="0"/>
                      <a:pt x="56" y="3"/>
                      <a:pt x="65" y="10"/>
                    </a:cubicBezTo>
                    <a:cubicBezTo>
                      <a:pt x="56" y="22"/>
                      <a:pt x="56" y="22"/>
                      <a:pt x="56" y="22"/>
                    </a:cubicBezTo>
                    <a:cubicBezTo>
                      <a:pt x="49" y="16"/>
                      <a:pt x="41" y="13"/>
                      <a:pt x="33" y="13"/>
                    </a:cubicBezTo>
                    <a:cubicBezTo>
                      <a:pt x="24" y="13"/>
                      <a:pt x="19" y="18"/>
                      <a:pt x="19" y="23"/>
                    </a:cubicBezTo>
                    <a:cubicBezTo>
                      <a:pt x="19" y="24"/>
                      <a:pt x="19" y="24"/>
                      <a:pt x="19" y="24"/>
                    </a:cubicBezTo>
                    <a:cubicBezTo>
                      <a:pt x="19" y="30"/>
                      <a:pt x="23" y="33"/>
                      <a:pt x="39" y="37"/>
                    </a:cubicBezTo>
                    <a:cubicBezTo>
                      <a:pt x="58" y="42"/>
                      <a:pt x="67" y="48"/>
                      <a:pt x="67" y="63"/>
                    </a:cubicBezTo>
                    <a:cubicBezTo>
                      <a:pt x="67" y="63"/>
                      <a:pt x="67" y="63"/>
                      <a:pt x="67" y="63"/>
                    </a:cubicBezTo>
                    <a:cubicBezTo>
                      <a:pt x="67" y="79"/>
                      <a:pt x="54" y="89"/>
                      <a:pt x="36" y="89"/>
                    </a:cubicBezTo>
                    <a:cubicBezTo>
                      <a:pt x="23" y="89"/>
                      <a:pt x="10"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22"/>
              <p:cNvSpPr>
                <a:spLocks/>
              </p:cNvSpPr>
              <p:nvPr userDrawn="1"/>
            </p:nvSpPr>
            <p:spPr bwMode="auto">
              <a:xfrm>
                <a:off x="4094163" y="1343025"/>
                <a:ext cx="88900" cy="117475"/>
              </a:xfrm>
              <a:custGeom>
                <a:avLst/>
                <a:gdLst>
                  <a:gd name="T0" fmla="*/ 0 w 67"/>
                  <a:gd name="T1" fmla="*/ 75 h 89"/>
                  <a:gd name="T2" fmla="*/ 9 w 67"/>
                  <a:gd name="T3" fmla="*/ 64 h 89"/>
                  <a:gd name="T4" fmla="*/ 37 w 67"/>
                  <a:gd name="T5" fmla="*/ 75 h 89"/>
                  <a:gd name="T6" fmla="*/ 52 w 67"/>
                  <a:gd name="T7" fmla="*/ 64 h 89"/>
                  <a:gd name="T8" fmla="*/ 52 w 67"/>
                  <a:gd name="T9" fmla="*/ 64 h 89"/>
                  <a:gd name="T10" fmla="*/ 33 w 67"/>
                  <a:gd name="T11" fmla="*/ 51 h 89"/>
                  <a:gd name="T12" fmla="*/ 4 w 67"/>
                  <a:gd name="T13" fmla="*/ 25 h 89"/>
                  <a:gd name="T14" fmla="*/ 4 w 67"/>
                  <a:gd name="T15" fmla="*/ 25 h 89"/>
                  <a:gd name="T16" fmla="*/ 33 w 67"/>
                  <a:gd name="T17" fmla="*/ 0 h 89"/>
                  <a:gd name="T18" fmla="*/ 65 w 67"/>
                  <a:gd name="T19" fmla="*/ 10 h 89"/>
                  <a:gd name="T20" fmla="*/ 57 w 67"/>
                  <a:gd name="T21" fmla="*/ 22 h 89"/>
                  <a:gd name="T22" fmla="*/ 33 w 67"/>
                  <a:gd name="T23" fmla="*/ 13 h 89"/>
                  <a:gd name="T24" fmla="*/ 19 w 67"/>
                  <a:gd name="T25" fmla="*/ 23 h 89"/>
                  <a:gd name="T26" fmla="*/ 19 w 67"/>
                  <a:gd name="T27" fmla="*/ 24 h 89"/>
                  <a:gd name="T28" fmla="*/ 40 w 67"/>
                  <a:gd name="T29" fmla="*/ 37 h 89"/>
                  <a:gd name="T30" fmla="*/ 67 w 67"/>
                  <a:gd name="T31" fmla="*/ 63 h 89"/>
                  <a:gd name="T32" fmla="*/ 67 w 67"/>
                  <a:gd name="T33" fmla="*/ 63 h 89"/>
                  <a:gd name="T34" fmla="*/ 36 w 67"/>
                  <a:gd name="T35" fmla="*/ 89 h 89"/>
                  <a:gd name="T36" fmla="*/ 0 w 67"/>
                  <a:gd name="T3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89">
                    <a:moveTo>
                      <a:pt x="0" y="75"/>
                    </a:moveTo>
                    <a:cubicBezTo>
                      <a:pt x="9" y="64"/>
                      <a:pt x="9" y="64"/>
                      <a:pt x="9" y="64"/>
                    </a:cubicBezTo>
                    <a:cubicBezTo>
                      <a:pt x="18" y="71"/>
                      <a:pt x="26" y="75"/>
                      <a:pt x="37" y="75"/>
                    </a:cubicBezTo>
                    <a:cubicBezTo>
                      <a:pt x="46" y="75"/>
                      <a:pt x="52" y="71"/>
                      <a:pt x="52" y="64"/>
                    </a:cubicBezTo>
                    <a:cubicBezTo>
                      <a:pt x="52" y="64"/>
                      <a:pt x="52" y="64"/>
                      <a:pt x="52" y="64"/>
                    </a:cubicBezTo>
                    <a:cubicBezTo>
                      <a:pt x="52" y="58"/>
                      <a:pt x="49" y="55"/>
                      <a:pt x="33" y="51"/>
                    </a:cubicBezTo>
                    <a:cubicBezTo>
                      <a:pt x="14" y="46"/>
                      <a:pt x="4" y="41"/>
                      <a:pt x="4" y="25"/>
                    </a:cubicBezTo>
                    <a:cubicBezTo>
                      <a:pt x="4" y="25"/>
                      <a:pt x="4" y="25"/>
                      <a:pt x="4" y="25"/>
                    </a:cubicBezTo>
                    <a:cubicBezTo>
                      <a:pt x="4" y="10"/>
                      <a:pt x="16" y="0"/>
                      <a:pt x="33" y="0"/>
                    </a:cubicBezTo>
                    <a:cubicBezTo>
                      <a:pt x="46" y="0"/>
                      <a:pt x="56" y="3"/>
                      <a:pt x="65" y="10"/>
                    </a:cubicBezTo>
                    <a:cubicBezTo>
                      <a:pt x="57" y="22"/>
                      <a:pt x="57" y="22"/>
                      <a:pt x="57" y="22"/>
                    </a:cubicBezTo>
                    <a:cubicBezTo>
                      <a:pt x="49" y="16"/>
                      <a:pt x="41" y="13"/>
                      <a:pt x="33" y="13"/>
                    </a:cubicBezTo>
                    <a:cubicBezTo>
                      <a:pt x="24" y="13"/>
                      <a:pt x="19" y="18"/>
                      <a:pt x="19" y="23"/>
                    </a:cubicBezTo>
                    <a:cubicBezTo>
                      <a:pt x="19" y="24"/>
                      <a:pt x="19" y="24"/>
                      <a:pt x="19" y="24"/>
                    </a:cubicBezTo>
                    <a:cubicBezTo>
                      <a:pt x="19" y="30"/>
                      <a:pt x="23" y="33"/>
                      <a:pt x="40" y="37"/>
                    </a:cubicBezTo>
                    <a:cubicBezTo>
                      <a:pt x="58" y="42"/>
                      <a:pt x="67" y="48"/>
                      <a:pt x="67" y="63"/>
                    </a:cubicBezTo>
                    <a:cubicBezTo>
                      <a:pt x="67" y="63"/>
                      <a:pt x="67" y="63"/>
                      <a:pt x="67" y="63"/>
                    </a:cubicBezTo>
                    <a:cubicBezTo>
                      <a:pt x="67" y="79"/>
                      <a:pt x="55" y="89"/>
                      <a:pt x="36" y="89"/>
                    </a:cubicBezTo>
                    <a:cubicBezTo>
                      <a:pt x="23" y="89"/>
                      <a:pt x="11" y="84"/>
                      <a:pt x="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23"/>
              <p:cNvSpPr>
                <a:spLocks noEditPoints="1"/>
              </p:cNvSpPr>
              <p:nvPr userDrawn="1"/>
            </p:nvSpPr>
            <p:spPr bwMode="auto">
              <a:xfrm>
                <a:off x="4256088" y="1344613"/>
                <a:ext cx="87313" cy="114300"/>
              </a:xfrm>
              <a:custGeom>
                <a:avLst/>
                <a:gdLst>
                  <a:gd name="T0" fmla="*/ 0 w 67"/>
                  <a:gd name="T1" fmla="*/ 0 h 87"/>
                  <a:gd name="T2" fmla="*/ 34 w 67"/>
                  <a:gd name="T3" fmla="*/ 0 h 87"/>
                  <a:gd name="T4" fmla="*/ 67 w 67"/>
                  <a:gd name="T5" fmla="*/ 29 h 87"/>
                  <a:gd name="T6" fmla="*/ 67 w 67"/>
                  <a:gd name="T7" fmla="*/ 29 h 87"/>
                  <a:gd name="T8" fmla="*/ 32 w 67"/>
                  <a:gd name="T9" fmla="*/ 59 h 87"/>
                  <a:gd name="T10" fmla="*/ 15 w 67"/>
                  <a:gd name="T11" fmla="*/ 59 h 87"/>
                  <a:gd name="T12" fmla="*/ 15 w 67"/>
                  <a:gd name="T13" fmla="*/ 87 h 87"/>
                  <a:gd name="T14" fmla="*/ 0 w 67"/>
                  <a:gd name="T15" fmla="*/ 87 h 87"/>
                  <a:gd name="T16" fmla="*/ 0 w 67"/>
                  <a:gd name="T17" fmla="*/ 0 h 87"/>
                  <a:gd name="T18" fmla="*/ 33 w 67"/>
                  <a:gd name="T19" fmla="*/ 45 h 87"/>
                  <a:gd name="T20" fmla="*/ 51 w 67"/>
                  <a:gd name="T21" fmla="*/ 29 h 87"/>
                  <a:gd name="T22" fmla="*/ 51 w 67"/>
                  <a:gd name="T23" fmla="*/ 29 h 87"/>
                  <a:gd name="T24" fmla="*/ 33 w 67"/>
                  <a:gd name="T25" fmla="*/ 14 h 87"/>
                  <a:gd name="T26" fmla="*/ 15 w 67"/>
                  <a:gd name="T27" fmla="*/ 14 h 87"/>
                  <a:gd name="T28" fmla="*/ 15 w 67"/>
                  <a:gd name="T29" fmla="*/ 45 h 87"/>
                  <a:gd name="T30" fmla="*/ 33 w 67"/>
                  <a:gd name="T31"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87">
                    <a:moveTo>
                      <a:pt x="0" y="0"/>
                    </a:moveTo>
                    <a:cubicBezTo>
                      <a:pt x="34" y="0"/>
                      <a:pt x="34" y="0"/>
                      <a:pt x="34" y="0"/>
                    </a:cubicBezTo>
                    <a:cubicBezTo>
                      <a:pt x="54" y="0"/>
                      <a:pt x="67" y="11"/>
                      <a:pt x="67" y="29"/>
                    </a:cubicBezTo>
                    <a:cubicBezTo>
                      <a:pt x="67" y="29"/>
                      <a:pt x="67" y="29"/>
                      <a:pt x="67" y="29"/>
                    </a:cubicBezTo>
                    <a:cubicBezTo>
                      <a:pt x="67" y="49"/>
                      <a:pt x="51" y="59"/>
                      <a:pt x="32" y="59"/>
                    </a:cubicBezTo>
                    <a:cubicBezTo>
                      <a:pt x="15" y="59"/>
                      <a:pt x="15" y="59"/>
                      <a:pt x="15" y="59"/>
                    </a:cubicBezTo>
                    <a:cubicBezTo>
                      <a:pt x="15" y="87"/>
                      <a:pt x="15" y="87"/>
                      <a:pt x="15" y="87"/>
                    </a:cubicBezTo>
                    <a:cubicBezTo>
                      <a:pt x="0" y="87"/>
                      <a:pt x="0" y="87"/>
                      <a:pt x="0" y="87"/>
                    </a:cubicBezTo>
                    <a:lnTo>
                      <a:pt x="0" y="0"/>
                    </a:lnTo>
                    <a:close/>
                    <a:moveTo>
                      <a:pt x="33" y="45"/>
                    </a:moveTo>
                    <a:cubicBezTo>
                      <a:pt x="44" y="45"/>
                      <a:pt x="51" y="39"/>
                      <a:pt x="51" y="29"/>
                    </a:cubicBezTo>
                    <a:cubicBezTo>
                      <a:pt x="51" y="29"/>
                      <a:pt x="51" y="29"/>
                      <a:pt x="51" y="29"/>
                    </a:cubicBezTo>
                    <a:cubicBezTo>
                      <a:pt x="51" y="19"/>
                      <a:pt x="44" y="14"/>
                      <a:pt x="33" y="14"/>
                    </a:cubicBezTo>
                    <a:cubicBezTo>
                      <a:pt x="15" y="14"/>
                      <a:pt x="15" y="14"/>
                      <a:pt x="15" y="14"/>
                    </a:cubicBezTo>
                    <a:cubicBezTo>
                      <a:pt x="15" y="45"/>
                      <a:pt x="15" y="45"/>
                      <a:pt x="15" y="45"/>
                    </a:cubicBezTo>
                    <a:lnTo>
                      <a:pt x="33"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24"/>
              <p:cNvSpPr>
                <a:spLocks/>
              </p:cNvSpPr>
              <p:nvPr userDrawn="1"/>
            </p:nvSpPr>
            <p:spPr bwMode="auto">
              <a:xfrm>
                <a:off x="4364038" y="1344613"/>
                <a:ext cx="80963" cy="114300"/>
              </a:xfrm>
              <a:custGeom>
                <a:avLst/>
                <a:gdLst>
                  <a:gd name="T0" fmla="*/ 0 w 51"/>
                  <a:gd name="T1" fmla="*/ 0 h 72"/>
                  <a:gd name="T2" fmla="*/ 13 w 51"/>
                  <a:gd name="T3" fmla="*/ 0 h 72"/>
                  <a:gd name="T4" fmla="*/ 13 w 51"/>
                  <a:gd name="T5" fmla="*/ 60 h 72"/>
                  <a:gd name="T6" fmla="*/ 51 w 51"/>
                  <a:gd name="T7" fmla="*/ 60 h 72"/>
                  <a:gd name="T8" fmla="*/ 51 w 51"/>
                  <a:gd name="T9" fmla="*/ 72 h 72"/>
                  <a:gd name="T10" fmla="*/ 0 w 51"/>
                  <a:gd name="T11" fmla="*/ 72 h 72"/>
                  <a:gd name="T12" fmla="*/ 0 w 5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51" h="72">
                    <a:moveTo>
                      <a:pt x="0" y="0"/>
                    </a:moveTo>
                    <a:lnTo>
                      <a:pt x="13" y="0"/>
                    </a:lnTo>
                    <a:lnTo>
                      <a:pt x="13" y="60"/>
                    </a:lnTo>
                    <a:lnTo>
                      <a:pt x="51" y="60"/>
                    </a:lnTo>
                    <a:lnTo>
                      <a:pt x="51"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25"/>
              <p:cNvSpPr>
                <a:spLocks noEditPoints="1"/>
              </p:cNvSpPr>
              <p:nvPr userDrawn="1"/>
            </p:nvSpPr>
            <p:spPr bwMode="auto">
              <a:xfrm>
                <a:off x="4454525" y="1343025"/>
                <a:ext cx="119063" cy="115887"/>
              </a:xfrm>
              <a:custGeom>
                <a:avLst/>
                <a:gdLst>
                  <a:gd name="T0" fmla="*/ 32 w 75"/>
                  <a:gd name="T1" fmla="*/ 0 h 73"/>
                  <a:gd name="T2" fmla="*/ 43 w 75"/>
                  <a:gd name="T3" fmla="*/ 0 h 73"/>
                  <a:gd name="T4" fmla="*/ 75 w 75"/>
                  <a:gd name="T5" fmla="*/ 73 h 73"/>
                  <a:gd name="T6" fmla="*/ 62 w 75"/>
                  <a:gd name="T7" fmla="*/ 73 h 73"/>
                  <a:gd name="T8" fmla="*/ 55 w 75"/>
                  <a:gd name="T9" fmla="*/ 56 h 73"/>
                  <a:gd name="T10" fmla="*/ 21 w 75"/>
                  <a:gd name="T11" fmla="*/ 56 h 73"/>
                  <a:gd name="T12" fmla="*/ 14 w 75"/>
                  <a:gd name="T13" fmla="*/ 73 h 73"/>
                  <a:gd name="T14" fmla="*/ 0 w 75"/>
                  <a:gd name="T15" fmla="*/ 73 h 73"/>
                  <a:gd name="T16" fmla="*/ 32 w 75"/>
                  <a:gd name="T17" fmla="*/ 0 h 73"/>
                  <a:gd name="T18" fmla="*/ 50 w 75"/>
                  <a:gd name="T19" fmla="*/ 44 h 73"/>
                  <a:gd name="T20" fmla="*/ 38 w 75"/>
                  <a:gd name="T21" fmla="*/ 15 h 73"/>
                  <a:gd name="T22" fmla="*/ 25 w 75"/>
                  <a:gd name="T23" fmla="*/ 44 h 73"/>
                  <a:gd name="T24" fmla="*/ 50 w 75"/>
                  <a:gd name="T25"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3">
                    <a:moveTo>
                      <a:pt x="32" y="0"/>
                    </a:moveTo>
                    <a:lnTo>
                      <a:pt x="43" y="0"/>
                    </a:lnTo>
                    <a:lnTo>
                      <a:pt x="75" y="73"/>
                    </a:lnTo>
                    <a:lnTo>
                      <a:pt x="62" y="73"/>
                    </a:lnTo>
                    <a:lnTo>
                      <a:pt x="55" y="56"/>
                    </a:lnTo>
                    <a:lnTo>
                      <a:pt x="21" y="56"/>
                    </a:lnTo>
                    <a:lnTo>
                      <a:pt x="14" y="73"/>
                    </a:lnTo>
                    <a:lnTo>
                      <a:pt x="0" y="73"/>
                    </a:lnTo>
                    <a:lnTo>
                      <a:pt x="32" y="0"/>
                    </a:lnTo>
                    <a:close/>
                    <a:moveTo>
                      <a:pt x="50" y="44"/>
                    </a:moveTo>
                    <a:lnTo>
                      <a:pt x="38" y="15"/>
                    </a:lnTo>
                    <a:lnTo>
                      <a:pt x="25" y="44"/>
                    </a:lnTo>
                    <a:lnTo>
                      <a:pt x="50"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26"/>
              <p:cNvSpPr>
                <a:spLocks/>
              </p:cNvSpPr>
              <p:nvPr userDrawn="1"/>
            </p:nvSpPr>
            <p:spPr bwMode="auto">
              <a:xfrm>
                <a:off x="4570413" y="1344613"/>
                <a:ext cx="93663" cy="114300"/>
              </a:xfrm>
              <a:custGeom>
                <a:avLst/>
                <a:gdLst>
                  <a:gd name="T0" fmla="*/ 23 w 59"/>
                  <a:gd name="T1" fmla="*/ 12 h 72"/>
                  <a:gd name="T2" fmla="*/ 0 w 59"/>
                  <a:gd name="T3" fmla="*/ 12 h 72"/>
                  <a:gd name="T4" fmla="*/ 0 w 59"/>
                  <a:gd name="T5" fmla="*/ 0 h 72"/>
                  <a:gd name="T6" fmla="*/ 59 w 59"/>
                  <a:gd name="T7" fmla="*/ 0 h 72"/>
                  <a:gd name="T8" fmla="*/ 59 w 59"/>
                  <a:gd name="T9" fmla="*/ 12 h 72"/>
                  <a:gd name="T10" fmla="*/ 35 w 59"/>
                  <a:gd name="T11" fmla="*/ 12 h 72"/>
                  <a:gd name="T12" fmla="*/ 35 w 59"/>
                  <a:gd name="T13" fmla="*/ 72 h 72"/>
                  <a:gd name="T14" fmla="*/ 23 w 59"/>
                  <a:gd name="T15" fmla="*/ 72 h 72"/>
                  <a:gd name="T16" fmla="*/ 23 w 59"/>
                  <a:gd name="T17"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2">
                    <a:moveTo>
                      <a:pt x="23" y="12"/>
                    </a:moveTo>
                    <a:lnTo>
                      <a:pt x="0" y="12"/>
                    </a:lnTo>
                    <a:lnTo>
                      <a:pt x="0" y="0"/>
                    </a:lnTo>
                    <a:lnTo>
                      <a:pt x="59" y="0"/>
                    </a:lnTo>
                    <a:lnTo>
                      <a:pt x="59" y="12"/>
                    </a:lnTo>
                    <a:lnTo>
                      <a:pt x="35" y="12"/>
                    </a:lnTo>
                    <a:lnTo>
                      <a:pt x="35" y="72"/>
                    </a:lnTo>
                    <a:lnTo>
                      <a:pt x="23" y="72"/>
                    </a:lnTo>
                    <a:lnTo>
                      <a:pt x="23"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27"/>
              <p:cNvSpPr>
                <a:spLocks/>
              </p:cNvSpPr>
              <p:nvPr userDrawn="1"/>
            </p:nvSpPr>
            <p:spPr bwMode="auto">
              <a:xfrm>
                <a:off x="4684713" y="1344613"/>
                <a:ext cx="84138" cy="114300"/>
              </a:xfrm>
              <a:custGeom>
                <a:avLst/>
                <a:gdLst>
                  <a:gd name="T0" fmla="*/ 0 w 53"/>
                  <a:gd name="T1" fmla="*/ 0 h 72"/>
                  <a:gd name="T2" fmla="*/ 53 w 53"/>
                  <a:gd name="T3" fmla="*/ 0 h 72"/>
                  <a:gd name="T4" fmla="*/ 53 w 53"/>
                  <a:gd name="T5" fmla="*/ 12 h 72"/>
                  <a:gd name="T6" fmla="*/ 12 w 53"/>
                  <a:gd name="T7" fmla="*/ 12 h 72"/>
                  <a:gd name="T8" fmla="*/ 12 w 53"/>
                  <a:gd name="T9" fmla="*/ 31 h 72"/>
                  <a:gd name="T10" fmla="*/ 49 w 53"/>
                  <a:gd name="T11" fmla="*/ 31 h 72"/>
                  <a:gd name="T12" fmla="*/ 49 w 53"/>
                  <a:gd name="T13" fmla="*/ 42 h 72"/>
                  <a:gd name="T14" fmla="*/ 12 w 53"/>
                  <a:gd name="T15" fmla="*/ 42 h 72"/>
                  <a:gd name="T16" fmla="*/ 12 w 53"/>
                  <a:gd name="T17" fmla="*/ 72 h 72"/>
                  <a:gd name="T18" fmla="*/ 0 w 53"/>
                  <a:gd name="T19" fmla="*/ 72 h 72"/>
                  <a:gd name="T20" fmla="*/ 0 w 5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2">
                    <a:moveTo>
                      <a:pt x="0" y="0"/>
                    </a:moveTo>
                    <a:lnTo>
                      <a:pt x="53" y="0"/>
                    </a:lnTo>
                    <a:lnTo>
                      <a:pt x="53" y="12"/>
                    </a:lnTo>
                    <a:lnTo>
                      <a:pt x="12" y="12"/>
                    </a:lnTo>
                    <a:lnTo>
                      <a:pt x="12" y="31"/>
                    </a:lnTo>
                    <a:lnTo>
                      <a:pt x="49" y="31"/>
                    </a:lnTo>
                    <a:lnTo>
                      <a:pt x="49" y="42"/>
                    </a:lnTo>
                    <a:lnTo>
                      <a:pt x="12" y="42"/>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28"/>
              <p:cNvSpPr>
                <a:spLocks noEditPoints="1"/>
              </p:cNvSpPr>
              <p:nvPr userDrawn="1"/>
            </p:nvSpPr>
            <p:spPr bwMode="auto">
              <a:xfrm>
                <a:off x="4784725" y="1341438"/>
                <a:ext cx="119063" cy="119062"/>
              </a:xfrm>
              <a:custGeom>
                <a:avLst/>
                <a:gdLst>
                  <a:gd name="T0" fmla="*/ 0 w 91"/>
                  <a:gd name="T1" fmla="*/ 45 h 90"/>
                  <a:gd name="T2" fmla="*/ 0 w 91"/>
                  <a:gd name="T3" fmla="*/ 45 h 90"/>
                  <a:gd name="T4" fmla="*/ 45 w 91"/>
                  <a:gd name="T5" fmla="*/ 0 h 90"/>
                  <a:gd name="T6" fmla="*/ 91 w 91"/>
                  <a:gd name="T7" fmla="*/ 45 h 90"/>
                  <a:gd name="T8" fmla="*/ 91 w 91"/>
                  <a:gd name="T9" fmla="*/ 45 h 90"/>
                  <a:gd name="T10" fmla="*/ 45 w 91"/>
                  <a:gd name="T11" fmla="*/ 90 h 90"/>
                  <a:gd name="T12" fmla="*/ 0 w 91"/>
                  <a:gd name="T13" fmla="*/ 45 h 90"/>
                  <a:gd name="T14" fmla="*/ 75 w 91"/>
                  <a:gd name="T15" fmla="*/ 45 h 90"/>
                  <a:gd name="T16" fmla="*/ 75 w 91"/>
                  <a:gd name="T17" fmla="*/ 45 h 90"/>
                  <a:gd name="T18" fmla="*/ 45 w 91"/>
                  <a:gd name="T19" fmla="*/ 14 h 90"/>
                  <a:gd name="T20" fmla="*/ 16 w 91"/>
                  <a:gd name="T21" fmla="*/ 45 h 90"/>
                  <a:gd name="T22" fmla="*/ 16 w 91"/>
                  <a:gd name="T23" fmla="*/ 45 h 90"/>
                  <a:gd name="T24" fmla="*/ 45 w 91"/>
                  <a:gd name="T25" fmla="*/ 76 h 90"/>
                  <a:gd name="T26" fmla="*/ 75 w 91"/>
                  <a:gd name="T27"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0" y="45"/>
                    </a:moveTo>
                    <a:cubicBezTo>
                      <a:pt x="0" y="45"/>
                      <a:pt x="0" y="45"/>
                      <a:pt x="0" y="45"/>
                    </a:cubicBezTo>
                    <a:cubicBezTo>
                      <a:pt x="0" y="21"/>
                      <a:pt x="19" y="0"/>
                      <a:pt x="45" y="0"/>
                    </a:cubicBezTo>
                    <a:cubicBezTo>
                      <a:pt x="72" y="0"/>
                      <a:pt x="91" y="21"/>
                      <a:pt x="91" y="45"/>
                    </a:cubicBezTo>
                    <a:cubicBezTo>
                      <a:pt x="91" y="45"/>
                      <a:pt x="91" y="45"/>
                      <a:pt x="91" y="45"/>
                    </a:cubicBezTo>
                    <a:cubicBezTo>
                      <a:pt x="91" y="70"/>
                      <a:pt x="72" y="90"/>
                      <a:pt x="45" y="90"/>
                    </a:cubicBezTo>
                    <a:cubicBezTo>
                      <a:pt x="18" y="90"/>
                      <a:pt x="0" y="70"/>
                      <a:pt x="0" y="45"/>
                    </a:cubicBezTo>
                    <a:close/>
                    <a:moveTo>
                      <a:pt x="75" y="45"/>
                    </a:moveTo>
                    <a:cubicBezTo>
                      <a:pt x="75" y="45"/>
                      <a:pt x="75" y="45"/>
                      <a:pt x="75" y="45"/>
                    </a:cubicBezTo>
                    <a:cubicBezTo>
                      <a:pt x="75" y="28"/>
                      <a:pt x="62" y="14"/>
                      <a:pt x="45" y="14"/>
                    </a:cubicBezTo>
                    <a:cubicBezTo>
                      <a:pt x="28" y="14"/>
                      <a:pt x="16" y="28"/>
                      <a:pt x="16" y="45"/>
                    </a:cubicBezTo>
                    <a:cubicBezTo>
                      <a:pt x="16" y="45"/>
                      <a:pt x="16" y="45"/>
                      <a:pt x="16" y="45"/>
                    </a:cubicBezTo>
                    <a:cubicBezTo>
                      <a:pt x="16" y="62"/>
                      <a:pt x="28" y="76"/>
                      <a:pt x="45" y="76"/>
                    </a:cubicBezTo>
                    <a:cubicBezTo>
                      <a:pt x="63" y="76"/>
                      <a:pt x="75" y="62"/>
                      <a:pt x="75"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29"/>
              <p:cNvSpPr>
                <a:spLocks noEditPoints="1"/>
              </p:cNvSpPr>
              <p:nvPr userDrawn="1"/>
            </p:nvSpPr>
            <p:spPr bwMode="auto">
              <a:xfrm>
                <a:off x="4927600" y="1344613"/>
                <a:ext cx="96838" cy="114300"/>
              </a:xfrm>
              <a:custGeom>
                <a:avLst/>
                <a:gdLst>
                  <a:gd name="T0" fmla="*/ 0 w 74"/>
                  <a:gd name="T1" fmla="*/ 0 h 87"/>
                  <a:gd name="T2" fmla="*/ 39 w 74"/>
                  <a:gd name="T3" fmla="*/ 0 h 87"/>
                  <a:gd name="T4" fmla="*/ 64 w 74"/>
                  <a:gd name="T5" fmla="*/ 8 h 87"/>
                  <a:gd name="T6" fmla="*/ 71 w 74"/>
                  <a:gd name="T7" fmla="*/ 27 h 87"/>
                  <a:gd name="T8" fmla="*/ 71 w 74"/>
                  <a:gd name="T9" fmla="*/ 27 h 87"/>
                  <a:gd name="T10" fmla="*/ 51 w 74"/>
                  <a:gd name="T11" fmla="*/ 54 h 87"/>
                  <a:gd name="T12" fmla="*/ 74 w 74"/>
                  <a:gd name="T13" fmla="*/ 87 h 87"/>
                  <a:gd name="T14" fmla="*/ 56 w 74"/>
                  <a:gd name="T15" fmla="*/ 87 h 87"/>
                  <a:gd name="T16" fmla="*/ 35 w 74"/>
                  <a:gd name="T17" fmla="*/ 56 h 87"/>
                  <a:gd name="T18" fmla="*/ 15 w 74"/>
                  <a:gd name="T19" fmla="*/ 56 h 87"/>
                  <a:gd name="T20" fmla="*/ 15 w 74"/>
                  <a:gd name="T21" fmla="*/ 87 h 87"/>
                  <a:gd name="T22" fmla="*/ 0 w 74"/>
                  <a:gd name="T23" fmla="*/ 87 h 87"/>
                  <a:gd name="T24" fmla="*/ 0 w 74"/>
                  <a:gd name="T25" fmla="*/ 0 h 87"/>
                  <a:gd name="T26" fmla="*/ 38 w 74"/>
                  <a:gd name="T27" fmla="*/ 43 h 87"/>
                  <a:gd name="T28" fmla="*/ 56 w 74"/>
                  <a:gd name="T29" fmla="*/ 28 h 87"/>
                  <a:gd name="T30" fmla="*/ 56 w 74"/>
                  <a:gd name="T31" fmla="*/ 28 h 87"/>
                  <a:gd name="T32" fmla="*/ 38 w 74"/>
                  <a:gd name="T33" fmla="*/ 14 h 87"/>
                  <a:gd name="T34" fmla="*/ 15 w 74"/>
                  <a:gd name="T35" fmla="*/ 14 h 87"/>
                  <a:gd name="T36" fmla="*/ 15 w 74"/>
                  <a:gd name="T37" fmla="*/ 43 h 87"/>
                  <a:gd name="T38" fmla="*/ 38 w 74"/>
                  <a:gd name="T39"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87">
                    <a:moveTo>
                      <a:pt x="0" y="0"/>
                    </a:moveTo>
                    <a:cubicBezTo>
                      <a:pt x="39" y="0"/>
                      <a:pt x="39" y="0"/>
                      <a:pt x="39" y="0"/>
                    </a:cubicBezTo>
                    <a:cubicBezTo>
                      <a:pt x="50" y="0"/>
                      <a:pt x="58" y="3"/>
                      <a:pt x="64" y="8"/>
                    </a:cubicBezTo>
                    <a:cubicBezTo>
                      <a:pt x="69" y="13"/>
                      <a:pt x="71" y="20"/>
                      <a:pt x="71" y="27"/>
                    </a:cubicBezTo>
                    <a:cubicBezTo>
                      <a:pt x="71" y="27"/>
                      <a:pt x="71" y="27"/>
                      <a:pt x="71" y="27"/>
                    </a:cubicBezTo>
                    <a:cubicBezTo>
                      <a:pt x="71" y="42"/>
                      <a:pt x="63" y="50"/>
                      <a:pt x="51" y="54"/>
                    </a:cubicBezTo>
                    <a:cubicBezTo>
                      <a:pt x="74" y="87"/>
                      <a:pt x="74" y="87"/>
                      <a:pt x="74" y="87"/>
                    </a:cubicBezTo>
                    <a:cubicBezTo>
                      <a:pt x="56" y="87"/>
                      <a:pt x="56" y="87"/>
                      <a:pt x="56" y="87"/>
                    </a:cubicBezTo>
                    <a:cubicBezTo>
                      <a:pt x="35" y="56"/>
                      <a:pt x="35" y="56"/>
                      <a:pt x="35" y="56"/>
                    </a:cubicBezTo>
                    <a:cubicBezTo>
                      <a:pt x="15" y="56"/>
                      <a:pt x="15" y="56"/>
                      <a:pt x="15" y="56"/>
                    </a:cubicBezTo>
                    <a:cubicBezTo>
                      <a:pt x="15" y="87"/>
                      <a:pt x="15" y="87"/>
                      <a:pt x="15" y="87"/>
                    </a:cubicBezTo>
                    <a:cubicBezTo>
                      <a:pt x="0" y="87"/>
                      <a:pt x="0" y="87"/>
                      <a:pt x="0" y="87"/>
                    </a:cubicBezTo>
                    <a:lnTo>
                      <a:pt x="0" y="0"/>
                    </a:lnTo>
                    <a:close/>
                    <a:moveTo>
                      <a:pt x="38" y="43"/>
                    </a:moveTo>
                    <a:cubicBezTo>
                      <a:pt x="49" y="43"/>
                      <a:pt x="56" y="37"/>
                      <a:pt x="56" y="28"/>
                    </a:cubicBezTo>
                    <a:cubicBezTo>
                      <a:pt x="56" y="28"/>
                      <a:pt x="56" y="28"/>
                      <a:pt x="56" y="28"/>
                    </a:cubicBezTo>
                    <a:cubicBezTo>
                      <a:pt x="56" y="19"/>
                      <a:pt x="49" y="14"/>
                      <a:pt x="38" y="14"/>
                    </a:cubicBezTo>
                    <a:cubicBezTo>
                      <a:pt x="15" y="14"/>
                      <a:pt x="15" y="14"/>
                      <a:pt x="15" y="14"/>
                    </a:cubicBezTo>
                    <a:cubicBezTo>
                      <a:pt x="15" y="43"/>
                      <a:pt x="15" y="43"/>
                      <a:pt x="15" y="43"/>
                    </a:cubicBezTo>
                    <a:lnTo>
                      <a:pt x="38"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30"/>
              <p:cNvSpPr>
                <a:spLocks/>
              </p:cNvSpPr>
              <p:nvPr userDrawn="1"/>
            </p:nvSpPr>
            <p:spPr bwMode="auto">
              <a:xfrm>
                <a:off x="5046663" y="1344613"/>
                <a:ext cx="111125" cy="114300"/>
              </a:xfrm>
              <a:custGeom>
                <a:avLst/>
                <a:gdLst>
                  <a:gd name="T0" fmla="*/ 0 w 70"/>
                  <a:gd name="T1" fmla="*/ 0 h 72"/>
                  <a:gd name="T2" fmla="*/ 13 w 70"/>
                  <a:gd name="T3" fmla="*/ 0 h 72"/>
                  <a:gd name="T4" fmla="*/ 35 w 70"/>
                  <a:gd name="T5" fmla="*/ 34 h 72"/>
                  <a:gd name="T6" fmla="*/ 57 w 70"/>
                  <a:gd name="T7" fmla="*/ 0 h 72"/>
                  <a:gd name="T8" fmla="*/ 70 w 70"/>
                  <a:gd name="T9" fmla="*/ 0 h 72"/>
                  <a:gd name="T10" fmla="*/ 70 w 70"/>
                  <a:gd name="T11" fmla="*/ 72 h 72"/>
                  <a:gd name="T12" fmla="*/ 57 w 70"/>
                  <a:gd name="T13" fmla="*/ 72 h 72"/>
                  <a:gd name="T14" fmla="*/ 57 w 70"/>
                  <a:gd name="T15" fmla="*/ 20 h 72"/>
                  <a:gd name="T16" fmla="*/ 35 w 70"/>
                  <a:gd name="T17" fmla="*/ 54 h 72"/>
                  <a:gd name="T18" fmla="*/ 34 w 70"/>
                  <a:gd name="T19" fmla="*/ 54 h 72"/>
                  <a:gd name="T20" fmla="*/ 12 w 70"/>
                  <a:gd name="T21" fmla="*/ 21 h 72"/>
                  <a:gd name="T22" fmla="*/ 12 w 70"/>
                  <a:gd name="T23" fmla="*/ 72 h 72"/>
                  <a:gd name="T24" fmla="*/ 0 w 70"/>
                  <a:gd name="T25" fmla="*/ 72 h 72"/>
                  <a:gd name="T26" fmla="*/ 0 w 7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2">
                    <a:moveTo>
                      <a:pt x="0" y="0"/>
                    </a:moveTo>
                    <a:lnTo>
                      <a:pt x="13" y="0"/>
                    </a:lnTo>
                    <a:lnTo>
                      <a:pt x="35" y="34"/>
                    </a:lnTo>
                    <a:lnTo>
                      <a:pt x="57" y="0"/>
                    </a:lnTo>
                    <a:lnTo>
                      <a:pt x="70" y="0"/>
                    </a:lnTo>
                    <a:lnTo>
                      <a:pt x="70" y="72"/>
                    </a:lnTo>
                    <a:lnTo>
                      <a:pt x="57" y="72"/>
                    </a:lnTo>
                    <a:lnTo>
                      <a:pt x="57" y="20"/>
                    </a:lnTo>
                    <a:lnTo>
                      <a:pt x="35" y="54"/>
                    </a:lnTo>
                    <a:lnTo>
                      <a:pt x="34" y="54"/>
                    </a:lnTo>
                    <a:lnTo>
                      <a:pt x="12" y="21"/>
                    </a:lnTo>
                    <a:lnTo>
                      <a:pt x="12" y="72"/>
                    </a:lnTo>
                    <a:lnTo>
                      <a:pt x="0" y="7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5" name="Group 18"/>
            <p:cNvGrpSpPr>
              <a:grpSpLocks noChangeAspect="1"/>
            </p:cNvGrpSpPr>
            <p:nvPr userDrawn="1"/>
          </p:nvGrpSpPr>
          <p:grpSpPr bwMode="auto">
            <a:xfrm>
              <a:off x="338138" y="878332"/>
              <a:ext cx="1593294" cy="1115568"/>
              <a:chOff x="267" y="-340"/>
              <a:chExt cx="7144" cy="5002"/>
            </a:xfrm>
          </p:grpSpPr>
          <p:sp>
            <p:nvSpPr>
              <p:cNvPr id="236" name="Freeform 19"/>
              <p:cNvSpPr>
                <a:spLocks/>
              </p:cNvSpPr>
              <p:nvPr userDrawn="1"/>
            </p:nvSpPr>
            <p:spPr bwMode="auto">
              <a:xfrm>
                <a:off x="267" y="-340"/>
                <a:ext cx="7144" cy="5002"/>
              </a:xfrm>
              <a:custGeom>
                <a:avLst/>
                <a:gdLst>
                  <a:gd name="T0" fmla="*/ 1257 w 3021"/>
                  <a:gd name="T1" fmla="*/ 230 h 2114"/>
                  <a:gd name="T2" fmla="*/ 1640 w 3021"/>
                  <a:gd name="T3" fmla="*/ 66 h 2114"/>
                  <a:gd name="T4" fmla="*/ 2106 w 3021"/>
                  <a:gd name="T5" fmla="*/ 342 h 2114"/>
                  <a:gd name="T6" fmla="*/ 2369 w 3021"/>
                  <a:gd name="T7" fmla="*/ 286 h 2114"/>
                  <a:gd name="T8" fmla="*/ 3021 w 3021"/>
                  <a:gd name="T9" fmla="*/ 943 h 2114"/>
                  <a:gd name="T10" fmla="*/ 2369 w 3021"/>
                  <a:gd name="T11" fmla="*/ 1600 h 2114"/>
                  <a:gd name="T12" fmla="*/ 2241 w 3021"/>
                  <a:gd name="T13" fmla="*/ 1587 h 2114"/>
                  <a:gd name="T14" fmla="*/ 1826 w 3021"/>
                  <a:gd name="T15" fmla="*/ 1831 h 2114"/>
                  <a:gd name="T16" fmla="*/ 1618 w 3021"/>
                  <a:gd name="T17" fmla="*/ 1783 h 2114"/>
                  <a:gd name="T18" fmla="*/ 1118 w 3021"/>
                  <a:gd name="T19" fmla="*/ 2114 h 2114"/>
                  <a:gd name="T20" fmla="*/ 608 w 3021"/>
                  <a:gd name="T21" fmla="*/ 1758 h 2114"/>
                  <a:gd name="T22" fmla="*/ 504 w 3021"/>
                  <a:gd name="T23" fmla="*/ 1769 h 2114"/>
                  <a:gd name="T24" fmla="*/ 0 w 3021"/>
                  <a:gd name="T25" fmla="*/ 1260 h 2114"/>
                  <a:gd name="T26" fmla="*/ 252 w 3021"/>
                  <a:gd name="T27" fmla="*/ 819 h 2114"/>
                  <a:gd name="T28" fmla="*/ 204 w 3021"/>
                  <a:gd name="T29" fmla="*/ 586 h 2114"/>
                  <a:gd name="T30" fmla="*/ 791 w 3021"/>
                  <a:gd name="T31" fmla="*/ 0 h 2114"/>
                  <a:gd name="T32" fmla="*/ 1257 w 3021"/>
                  <a:gd name="T33" fmla="*/ 23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1" h="2114">
                    <a:moveTo>
                      <a:pt x="1257" y="230"/>
                    </a:moveTo>
                    <a:cubicBezTo>
                      <a:pt x="1355" y="129"/>
                      <a:pt x="1490" y="66"/>
                      <a:pt x="1640" y="66"/>
                    </a:cubicBezTo>
                    <a:cubicBezTo>
                      <a:pt x="1840" y="66"/>
                      <a:pt x="2014" y="177"/>
                      <a:pt x="2106" y="342"/>
                    </a:cubicBezTo>
                    <a:cubicBezTo>
                      <a:pt x="2187" y="306"/>
                      <a:pt x="2276" y="286"/>
                      <a:pt x="2369" y="286"/>
                    </a:cubicBezTo>
                    <a:cubicBezTo>
                      <a:pt x="2729" y="286"/>
                      <a:pt x="3021" y="580"/>
                      <a:pt x="3021" y="943"/>
                    </a:cubicBezTo>
                    <a:cubicBezTo>
                      <a:pt x="3021" y="1306"/>
                      <a:pt x="2729" y="1600"/>
                      <a:pt x="2369" y="1600"/>
                    </a:cubicBezTo>
                    <a:cubicBezTo>
                      <a:pt x="2326" y="1600"/>
                      <a:pt x="2283" y="1595"/>
                      <a:pt x="2241" y="1587"/>
                    </a:cubicBezTo>
                    <a:cubicBezTo>
                      <a:pt x="2160" y="1733"/>
                      <a:pt x="2004" y="1831"/>
                      <a:pt x="1826" y="1831"/>
                    </a:cubicBezTo>
                    <a:cubicBezTo>
                      <a:pt x="1751" y="1831"/>
                      <a:pt x="1680" y="1814"/>
                      <a:pt x="1618" y="1783"/>
                    </a:cubicBezTo>
                    <a:cubicBezTo>
                      <a:pt x="1535" y="1977"/>
                      <a:pt x="1342" y="2114"/>
                      <a:pt x="1118" y="2114"/>
                    </a:cubicBezTo>
                    <a:cubicBezTo>
                      <a:pt x="884" y="2114"/>
                      <a:pt x="685" y="1966"/>
                      <a:pt x="608" y="1758"/>
                    </a:cubicBezTo>
                    <a:cubicBezTo>
                      <a:pt x="575" y="1765"/>
                      <a:pt x="540" y="1769"/>
                      <a:pt x="504" y="1769"/>
                    </a:cubicBezTo>
                    <a:cubicBezTo>
                      <a:pt x="226" y="1769"/>
                      <a:pt x="0" y="1541"/>
                      <a:pt x="0" y="1260"/>
                    </a:cubicBezTo>
                    <a:cubicBezTo>
                      <a:pt x="0" y="1071"/>
                      <a:pt x="102" y="907"/>
                      <a:pt x="252" y="819"/>
                    </a:cubicBezTo>
                    <a:cubicBezTo>
                      <a:pt x="221" y="747"/>
                      <a:pt x="204" y="668"/>
                      <a:pt x="204" y="586"/>
                    </a:cubicBezTo>
                    <a:cubicBezTo>
                      <a:pt x="204" y="262"/>
                      <a:pt x="467" y="0"/>
                      <a:pt x="791" y="0"/>
                    </a:cubicBezTo>
                    <a:cubicBezTo>
                      <a:pt x="981" y="0"/>
                      <a:pt x="1150" y="90"/>
                      <a:pt x="1257"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
              <p:cNvSpPr>
                <a:spLocks/>
              </p:cNvSpPr>
              <p:nvPr userDrawn="1"/>
            </p:nvSpPr>
            <p:spPr bwMode="auto">
              <a:xfrm>
                <a:off x="1298"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6" y="211"/>
                      <a:pt x="22" y="209"/>
                    </a:cubicBezTo>
                    <a:cubicBezTo>
                      <a:pt x="20" y="208"/>
                      <a:pt x="16" y="206"/>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1"/>
              <p:cNvSpPr>
                <a:spLocks/>
              </p:cNvSpPr>
              <p:nvPr userDrawn="1"/>
            </p:nvSpPr>
            <p:spPr bwMode="auto">
              <a:xfrm>
                <a:off x="3443" y="1671"/>
                <a:ext cx="499" cy="672"/>
              </a:xfrm>
              <a:custGeom>
                <a:avLst/>
                <a:gdLst>
                  <a:gd name="T0" fmla="*/ 2 w 211"/>
                  <a:gd name="T1" fmla="*/ 246 h 284"/>
                  <a:gd name="T2" fmla="*/ 3 w 211"/>
                  <a:gd name="T3" fmla="*/ 253 h 284"/>
                  <a:gd name="T4" fmla="*/ 20 w 211"/>
                  <a:gd name="T5" fmla="*/ 263 h 284"/>
                  <a:gd name="T6" fmla="*/ 111 w 211"/>
                  <a:gd name="T7" fmla="*/ 284 h 284"/>
                  <a:gd name="T8" fmla="*/ 211 w 211"/>
                  <a:gd name="T9" fmla="*/ 199 h 284"/>
                  <a:gd name="T10" fmla="*/ 211 w 211"/>
                  <a:gd name="T11" fmla="*/ 197 h 284"/>
                  <a:gd name="T12" fmla="*/ 127 w 211"/>
                  <a:gd name="T13" fmla="*/ 118 h 284"/>
                  <a:gd name="T14" fmla="*/ 122 w 211"/>
                  <a:gd name="T15" fmla="*/ 116 h 284"/>
                  <a:gd name="T16" fmla="*/ 64 w 211"/>
                  <a:gd name="T17" fmla="*/ 77 h 284"/>
                  <a:gd name="T18" fmla="*/ 64 w 211"/>
                  <a:gd name="T19" fmla="*/ 76 h 284"/>
                  <a:gd name="T20" fmla="*/ 104 w 211"/>
                  <a:gd name="T21" fmla="*/ 46 h 284"/>
                  <a:gd name="T22" fmla="*/ 183 w 211"/>
                  <a:gd name="T23" fmla="*/ 66 h 284"/>
                  <a:gd name="T24" fmla="*/ 191 w 211"/>
                  <a:gd name="T25" fmla="*/ 64 h 284"/>
                  <a:gd name="T26" fmla="*/ 203 w 211"/>
                  <a:gd name="T27" fmla="*/ 30 h 284"/>
                  <a:gd name="T28" fmla="*/ 200 w 211"/>
                  <a:gd name="T29" fmla="*/ 23 h 284"/>
                  <a:gd name="T30" fmla="*/ 112 w 211"/>
                  <a:gd name="T31" fmla="*/ 0 h 284"/>
                  <a:gd name="T32" fmla="*/ 105 w 211"/>
                  <a:gd name="T33" fmla="*/ 0 h 284"/>
                  <a:gd name="T34" fmla="*/ 9 w 211"/>
                  <a:gd name="T35" fmla="*/ 83 h 284"/>
                  <a:gd name="T36" fmla="*/ 9 w 211"/>
                  <a:gd name="T37" fmla="*/ 84 h 284"/>
                  <a:gd name="T38" fmla="*/ 94 w 211"/>
                  <a:gd name="T39" fmla="*/ 164 h 284"/>
                  <a:gd name="T40" fmla="*/ 100 w 211"/>
                  <a:gd name="T41" fmla="*/ 166 h 284"/>
                  <a:gd name="T42" fmla="*/ 156 w 211"/>
                  <a:gd name="T43" fmla="*/ 204 h 284"/>
                  <a:gd name="T44" fmla="*/ 156 w 211"/>
                  <a:gd name="T45" fmla="*/ 205 h 284"/>
                  <a:gd name="T46" fmla="*/ 112 w 211"/>
                  <a:gd name="T47" fmla="*/ 239 h 284"/>
                  <a:gd name="T48" fmla="*/ 32 w 211"/>
                  <a:gd name="T49" fmla="*/ 216 h 284"/>
                  <a:gd name="T50" fmla="*/ 22 w 211"/>
                  <a:gd name="T51" fmla="*/ 209 h 284"/>
                  <a:gd name="T52" fmla="*/ 14 w 211"/>
                  <a:gd name="T53" fmla="*/ 212 h 284"/>
                  <a:gd name="T54" fmla="*/ 2 w 211"/>
                  <a:gd name="T55" fmla="*/ 24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84">
                    <a:moveTo>
                      <a:pt x="2" y="246"/>
                    </a:moveTo>
                    <a:cubicBezTo>
                      <a:pt x="0" y="251"/>
                      <a:pt x="2" y="252"/>
                      <a:pt x="3" y="253"/>
                    </a:cubicBezTo>
                    <a:cubicBezTo>
                      <a:pt x="9" y="257"/>
                      <a:pt x="15" y="260"/>
                      <a:pt x="20" y="263"/>
                    </a:cubicBezTo>
                    <a:cubicBezTo>
                      <a:pt x="51" y="280"/>
                      <a:pt x="80" y="284"/>
                      <a:pt x="111" y="284"/>
                    </a:cubicBezTo>
                    <a:cubicBezTo>
                      <a:pt x="173" y="284"/>
                      <a:pt x="211" y="252"/>
                      <a:pt x="211" y="199"/>
                    </a:cubicBezTo>
                    <a:cubicBezTo>
                      <a:pt x="211" y="197"/>
                      <a:pt x="211" y="197"/>
                      <a:pt x="211" y="197"/>
                    </a:cubicBezTo>
                    <a:cubicBezTo>
                      <a:pt x="211" y="148"/>
                      <a:pt x="168" y="131"/>
                      <a:pt x="127" y="118"/>
                    </a:cubicBezTo>
                    <a:cubicBezTo>
                      <a:pt x="122" y="116"/>
                      <a:pt x="122" y="116"/>
                      <a:pt x="122" y="116"/>
                    </a:cubicBezTo>
                    <a:cubicBezTo>
                      <a:pt x="91" y="106"/>
                      <a:pt x="64" y="97"/>
                      <a:pt x="64" y="77"/>
                    </a:cubicBezTo>
                    <a:cubicBezTo>
                      <a:pt x="64" y="76"/>
                      <a:pt x="64" y="76"/>
                      <a:pt x="64" y="76"/>
                    </a:cubicBezTo>
                    <a:cubicBezTo>
                      <a:pt x="64" y="59"/>
                      <a:pt x="80" y="46"/>
                      <a:pt x="104" y="46"/>
                    </a:cubicBezTo>
                    <a:cubicBezTo>
                      <a:pt x="131" y="46"/>
                      <a:pt x="162" y="55"/>
                      <a:pt x="183" y="66"/>
                    </a:cubicBezTo>
                    <a:cubicBezTo>
                      <a:pt x="183" y="66"/>
                      <a:pt x="189" y="70"/>
                      <a:pt x="191" y="64"/>
                    </a:cubicBezTo>
                    <a:cubicBezTo>
                      <a:pt x="192" y="61"/>
                      <a:pt x="202" y="33"/>
                      <a:pt x="203" y="30"/>
                    </a:cubicBezTo>
                    <a:cubicBezTo>
                      <a:pt x="205" y="27"/>
                      <a:pt x="203" y="25"/>
                      <a:pt x="200" y="23"/>
                    </a:cubicBezTo>
                    <a:cubicBezTo>
                      <a:pt x="177" y="9"/>
                      <a:pt x="145" y="0"/>
                      <a:pt x="112" y="0"/>
                    </a:cubicBezTo>
                    <a:cubicBezTo>
                      <a:pt x="105" y="0"/>
                      <a:pt x="105" y="0"/>
                      <a:pt x="105" y="0"/>
                    </a:cubicBezTo>
                    <a:cubicBezTo>
                      <a:pt x="49" y="0"/>
                      <a:pt x="9" y="34"/>
                      <a:pt x="9" y="83"/>
                    </a:cubicBezTo>
                    <a:cubicBezTo>
                      <a:pt x="9" y="84"/>
                      <a:pt x="9" y="84"/>
                      <a:pt x="9" y="84"/>
                    </a:cubicBezTo>
                    <a:cubicBezTo>
                      <a:pt x="9" y="136"/>
                      <a:pt x="53" y="153"/>
                      <a:pt x="94" y="164"/>
                    </a:cubicBezTo>
                    <a:cubicBezTo>
                      <a:pt x="100" y="166"/>
                      <a:pt x="100" y="166"/>
                      <a:pt x="100" y="166"/>
                    </a:cubicBezTo>
                    <a:cubicBezTo>
                      <a:pt x="130" y="175"/>
                      <a:pt x="156" y="183"/>
                      <a:pt x="156" y="204"/>
                    </a:cubicBezTo>
                    <a:cubicBezTo>
                      <a:pt x="156" y="205"/>
                      <a:pt x="156" y="205"/>
                      <a:pt x="156" y="205"/>
                    </a:cubicBezTo>
                    <a:cubicBezTo>
                      <a:pt x="156" y="225"/>
                      <a:pt x="139" y="239"/>
                      <a:pt x="112" y="239"/>
                    </a:cubicBezTo>
                    <a:cubicBezTo>
                      <a:pt x="102" y="239"/>
                      <a:pt x="68" y="239"/>
                      <a:pt x="32" y="216"/>
                    </a:cubicBezTo>
                    <a:cubicBezTo>
                      <a:pt x="28" y="213"/>
                      <a:pt x="25" y="212"/>
                      <a:pt x="22" y="209"/>
                    </a:cubicBezTo>
                    <a:cubicBezTo>
                      <a:pt x="21" y="209"/>
                      <a:pt x="16" y="207"/>
                      <a:pt x="14" y="212"/>
                    </a:cubicBezTo>
                    <a:lnTo>
                      <a:pt x="2"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2"/>
              <p:cNvSpPr>
                <a:spLocks noEditPoints="1"/>
              </p:cNvSpPr>
              <p:nvPr userDrawn="1"/>
            </p:nvSpPr>
            <p:spPr bwMode="auto">
              <a:xfrm>
                <a:off x="4455" y="1671"/>
                <a:ext cx="596" cy="672"/>
              </a:xfrm>
              <a:custGeom>
                <a:avLst/>
                <a:gdLst>
                  <a:gd name="T0" fmla="*/ 245 w 252"/>
                  <a:gd name="T1" fmla="*/ 87 h 284"/>
                  <a:gd name="T2" fmla="*/ 221 w 252"/>
                  <a:gd name="T3" fmla="*/ 42 h 284"/>
                  <a:gd name="T4" fmla="*/ 181 w 252"/>
                  <a:gd name="T5" fmla="*/ 12 h 284"/>
                  <a:gd name="T6" fmla="*/ 126 w 252"/>
                  <a:gd name="T7" fmla="*/ 0 h 284"/>
                  <a:gd name="T8" fmla="*/ 71 w 252"/>
                  <a:gd name="T9" fmla="*/ 12 h 284"/>
                  <a:gd name="T10" fmla="*/ 31 w 252"/>
                  <a:gd name="T11" fmla="*/ 42 h 284"/>
                  <a:gd name="T12" fmla="*/ 7 w 252"/>
                  <a:gd name="T13" fmla="*/ 87 h 284"/>
                  <a:gd name="T14" fmla="*/ 0 w 252"/>
                  <a:gd name="T15" fmla="*/ 142 h 284"/>
                  <a:gd name="T16" fmla="*/ 7 w 252"/>
                  <a:gd name="T17" fmla="*/ 198 h 284"/>
                  <a:gd name="T18" fmla="*/ 31 w 252"/>
                  <a:gd name="T19" fmla="*/ 243 h 284"/>
                  <a:gd name="T20" fmla="*/ 71 w 252"/>
                  <a:gd name="T21" fmla="*/ 273 h 284"/>
                  <a:gd name="T22" fmla="*/ 126 w 252"/>
                  <a:gd name="T23" fmla="*/ 284 h 284"/>
                  <a:gd name="T24" fmla="*/ 181 w 252"/>
                  <a:gd name="T25" fmla="*/ 273 h 284"/>
                  <a:gd name="T26" fmla="*/ 221 w 252"/>
                  <a:gd name="T27" fmla="*/ 243 h 284"/>
                  <a:gd name="T28" fmla="*/ 245 w 252"/>
                  <a:gd name="T29" fmla="*/ 198 h 284"/>
                  <a:gd name="T30" fmla="*/ 252 w 252"/>
                  <a:gd name="T31" fmla="*/ 142 h 284"/>
                  <a:gd name="T32" fmla="*/ 245 w 252"/>
                  <a:gd name="T33" fmla="*/ 87 h 284"/>
                  <a:gd name="T34" fmla="*/ 193 w 252"/>
                  <a:gd name="T35" fmla="*/ 142 h 284"/>
                  <a:gd name="T36" fmla="*/ 176 w 252"/>
                  <a:gd name="T37" fmla="*/ 213 h 284"/>
                  <a:gd name="T38" fmla="*/ 126 w 252"/>
                  <a:gd name="T39" fmla="*/ 237 h 284"/>
                  <a:gd name="T40" fmla="*/ 76 w 252"/>
                  <a:gd name="T41" fmla="*/ 213 h 284"/>
                  <a:gd name="T42" fmla="*/ 60 w 252"/>
                  <a:gd name="T43" fmla="*/ 142 h 284"/>
                  <a:gd name="T44" fmla="*/ 76 w 252"/>
                  <a:gd name="T45" fmla="*/ 72 h 284"/>
                  <a:gd name="T46" fmla="*/ 126 w 252"/>
                  <a:gd name="T47" fmla="*/ 48 h 284"/>
                  <a:gd name="T48" fmla="*/ 176 w 252"/>
                  <a:gd name="T49" fmla="*/ 72 h 284"/>
                  <a:gd name="T50" fmla="*/ 193 w 252"/>
                  <a:gd name="T51"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284">
                    <a:moveTo>
                      <a:pt x="245" y="87"/>
                    </a:moveTo>
                    <a:cubicBezTo>
                      <a:pt x="240" y="69"/>
                      <a:pt x="232" y="54"/>
                      <a:pt x="221" y="42"/>
                    </a:cubicBezTo>
                    <a:cubicBezTo>
                      <a:pt x="211" y="29"/>
                      <a:pt x="197" y="19"/>
                      <a:pt x="181" y="12"/>
                    </a:cubicBezTo>
                    <a:cubicBezTo>
                      <a:pt x="166" y="4"/>
                      <a:pt x="147" y="0"/>
                      <a:pt x="126" y="0"/>
                    </a:cubicBezTo>
                    <a:cubicBezTo>
                      <a:pt x="105" y="0"/>
                      <a:pt x="86" y="4"/>
                      <a:pt x="71" y="12"/>
                    </a:cubicBezTo>
                    <a:cubicBezTo>
                      <a:pt x="55" y="19"/>
                      <a:pt x="41" y="29"/>
                      <a:pt x="31" y="42"/>
                    </a:cubicBezTo>
                    <a:cubicBezTo>
                      <a:pt x="20" y="54"/>
                      <a:pt x="12" y="69"/>
                      <a:pt x="7" y="87"/>
                    </a:cubicBezTo>
                    <a:cubicBezTo>
                      <a:pt x="2" y="104"/>
                      <a:pt x="0" y="122"/>
                      <a:pt x="0" y="142"/>
                    </a:cubicBezTo>
                    <a:cubicBezTo>
                      <a:pt x="0" y="162"/>
                      <a:pt x="2" y="181"/>
                      <a:pt x="7" y="198"/>
                    </a:cubicBezTo>
                    <a:cubicBezTo>
                      <a:pt x="12" y="215"/>
                      <a:pt x="20" y="230"/>
                      <a:pt x="31" y="243"/>
                    </a:cubicBezTo>
                    <a:cubicBezTo>
                      <a:pt x="41" y="255"/>
                      <a:pt x="55" y="265"/>
                      <a:pt x="71" y="273"/>
                    </a:cubicBezTo>
                    <a:cubicBezTo>
                      <a:pt x="86" y="280"/>
                      <a:pt x="105" y="284"/>
                      <a:pt x="126" y="284"/>
                    </a:cubicBezTo>
                    <a:cubicBezTo>
                      <a:pt x="147" y="284"/>
                      <a:pt x="166" y="280"/>
                      <a:pt x="181" y="273"/>
                    </a:cubicBezTo>
                    <a:cubicBezTo>
                      <a:pt x="197" y="265"/>
                      <a:pt x="211" y="255"/>
                      <a:pt x="221" y="243"/>
                    </a:cubicBezTo>
                    <a:cubicBezTo>
                      <a:pt x="232" y="230"/>
                      <a:pt x="240" y="215"/>
                      <a:pt x="245" y="198"/>
                    </a:cubicBezTo>
                    <a:cubicBezTo>
                      <a:pt x="250" y="181"/>
                      <a:pt x="252" y="162"/>
                      <a:pt x="252" y="142"/>
                    </a:cubicBezTo>
                    <a:cubicBezTo>
                      <a:pt x="252" y="122"/>
                      <a:pt x="250" y="104"/>
                      <a:pt x="245" y="87"/>
                    </a:cubicBezTo>
                    <a:moveTo>
                      <a:pt x="193" y="142"/>
                    </a:moveTo>
                    <a:cubicBezTo>
                      <a:pt x="193" y="172"/>
                      <a:pt x="187" y="196"/>
                      <a:pt x="176" y="213"/>
                    </a:cubicBezTo>
                    <a:cubicBezTo>
                      <a:pt x="165" y="229"/>
                      <a:pt x="149" y="237"/>
                      <a:pt x="126" y="237"/>
                    </a:cubicBezTo>
                    <a:cubicBezTo>
                      <a:pt x="103" y="237"/>
                      <a:pt x="87" y="229"/>
                      <a:pt x="76" y="213"/>
                    </a:cubicBezTo>
                    <a:cubicBezTo>
                      <a:pt x="65" y="196"/>
                      <a:pt x="60" y="172"/>
                      <a:pt x="60" y="142"/>
                    </a:cubicBezTo>
                    <a:cubicBezTo>
                      <a:pt x="60" y="112"/>
                      <a:pt x="65" y="89"/>
                      <a:pt x="76" y="72"/>
                    </a:cubicBezTo>
                    <a:cubicBezTo>
                      <a:pt x="87" y="56"/>
                      <a:pt x="103" y="48"/>
                      <a:pt x="126" y="48"/>
                    </a:cubicBezTo>
                    <a:cubicBezTo>
                      <a:pt x="149" y="48"/>
                      <a:pt x="165" y="56"/>
                      <a:pt x="176" y="72"/>
                    </a:cubicBezTo>
                    <a:cubicBezTo>
                      <a:pt x="187" y="89"/>
                      <a:pt x="193" y="112"/>
                      <a:pt x="19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3"/>
              <p:cNvSpPr>
                <a:spLocks/>
              </p:cNvSpPr>
              <p:nvPr userDrawn="1"/>
            </p:nvSpPr>
            <p:spPr bwMode="auto">
              <a:xfrm>
                <a:off x="5566" y="1671"/>
                <a:ext cx="507" cy="670"/>
              </a:xfrm>
              <a:custGeom>
                <a:avLst/>
                <a:gdLst>
                  <a:gd name="T0" fmla="*/ 199 w 214"/>
                  <a:gd name="T1" fmla="*/ 229 h 283"/>
                  <a:gd name="T2" fmla="*/ 193 w 214"/>
                  <a:gd name="T3" fmla="*/ 226 h 283"/>
                  <a:gd name="T4" fmla="*/ 169 w 214"/>
                  <a:gd name="T5" fmla="*/ 233 h 283"/>
                  <a:gd name="T6" fmla="*/ 140 w 214"/>
                  <a:gd name="T7" fmla="*/ 235 h 283"/>
                  <a:gd name="T8" fmla="*/ 81 w 214"/>
                  <a:gd name="T9" fmla="*/ 213 h 283"/>
                  <a:gd name="T10" fmla="*/ 59 w 214"/>
                  <a:gd name="T11" fmla="*/ 142 h 283"/>
                  <a:gd name="T12" fmla="*/ 79 w 214"/>
                  <a:gd name="T13" fmla="*/ 74 h 283"/>
                  <a:gd name="T14" fmla="*/ 136 w 214"/>
                  <a:gd name="T15" fmla="*/ 49 h 283"/>
                  <a:gd name="T16" fmla="*/ 191 w 214"/>
                  <a:gd name="T17" fmla="*/ 56 h 283"/>
                  <a:gd name="T18" fmla="*/ 197 w 214"/>
                  <a:gd name="T19" fmla="*/ 53 h 283"/>
                  <a:gd name="T20" fmla="*/ 210 w 214"/>
                  <a:gd name="T21" fmla="*/ 18 h 283"/>
                  <a:gd name="T22" fmla="*/ 206 w 214"/>
                  <a:gd name="T23" fmla="*/ 11 h 283"/>
                  <a:gd name="T24" fmla="*/ 172 w 214"/>
                  <a:gd name="T25" fmla="*/ 3 h 283"/>
                  <a:gd name="T26" fmla="*/ 133 w 214"/>
                  <a:gd name="T27" fmla="*/ 0 h 283"/>
                  <a:gd name="T28" fmla="*/ 75 w 214"/>
                  <a:gd name="T29" fmla="*/ 11 h 283"/>
                  <a:gd name="T30" fmla="*/ 34 w 214"/>
                  <a:gd name="T31" fmla="*/ 41 h 283"/>
                  <a:gd name="T32" fmla="*/ 9 w 214"/>
                  <a:gd name="T33" fmla="*/ 86 h 283"/>
                  <a:gd name="T34" fmla="*/ 0 w 214"/>
                  <a:gd name="T35" fmla="*/ 142 h 283"/>
                  <a:gd name="T36" fmla="*/ 35 w 214"/>
                  <a:gd name="T37" fmla="*/ 245 h 283"/>
                  <a:gd name="T38" fmla="*/ 137 w 214"/>
                  <a:gd name="T39" fmla="*/ 283 h 283"/>
                  <a:gd name="T40" fmla="*/ 210 w 214"/>
                  <a:gd name="T41" fmla="*/ 270 h 283"/>
                  <a:gd name="T42" fmla="*/ 212 w 214"/>
                  <a:gd name="T43" fmla="*/ 264 h 283"/>
                  <a:gd name="T44" fmla="*/ 199 w 214"/>
                  <a:gd name="T45" fmla="*/ 22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83">
                    <a:moveTo>
                      <a:pt x="199" y="229"/>
                    </a:moveTo>
                    <a:cubicBezTo>
                      <a:pt x="198" y="224"/>
                      <a:pt x="193" y="226"/>
                      <a:pt x="193" y="226"/>
                    </a:cubicBezTo>
                    <a:cubicBezTo>
                      <a:pt x="185" y="229"/>
                      <a:pt x="177" y="231"/>
                      <a:pt x="169" y="233"/>
                    </a:cubicBezTo>
                    <a:cubicBezTo>
                      <a:pt x="160" y="234"/>
                      <a:pt x="151" y="235"/>
                      <a:pt x="140" y="235"/>
                    </a:cubicBezTo>
                    <a:cubicBezTo>
                      <a:pt x="115" y="235"/>
                      <a:pt x="95" y="227"/>
                      <a:pt x="81" y="213"/>
                    </a:cubicBezTo>
                    <a:cubicBezTo>
                      <a:pt x="67" y="198"/>
                      <a:pt x="59" y="174"/>
                      <a:pt x="59" y="142"/>
                    </a:cubicBezTo>
                    <a:cubicBezTo>
                      <a:pt x="59" y="113"/>
                      <a:pt x="66" y="91"/>
                      <a:pt x="79" y="74"/>
                    </a:cubicBezTo>
                    <a:cubicBezTo>
                      <a:pt x="91" y="57"/>
                      <a:pt x="111" y="49"/>
                      <a:pt x="136" y="49"/>
                    </a:cubicBezTo>
                    <a:cubicBezTo>
                      <a:pt x="158" y="49"/>
                      <a:pt x="174" y="51"/>
                      <a:pt x="191" y="56"/>
                    </a:cubicBezTo>
                    <a:cubicBezTo>
                      <a:pt x="191" y="56"/>
                      <a:pt x="195" y="58"/>
                      <a:pt x="197" y="53"/>
                    </a:cubicBezTo>
                    <a:cubicBezTo>
                      <a:pt x="201" y="40"/>
                      <a:pt x="205" y="31"/>
                      <a:pt x="210" y="18"/>
                    </a:cubicBezTo>
                    <a:cubicBezTo>
                      <a:pt x="211" y="14"/>
                      <a:pt x="208" y="12"/>
                      <a:pt x="206" y="11"/>
                    </a:cubicBezTo>
                    <a:cubicBezTo>
                      <a:pt x="200" y="9"/>
                      <a:pt x="184" y="5"/>
                      <a:pt x="172" y="3"/>
                    </a:cubicBezTo>
                    <a:cubicBezTo>
                      <a:pt x="161" y="1"/>
                      <a:pt x="148" y="0"/>
                      <a:pt x="133" y="0"/>
                    </a:cubicBezTo>
                    <a:cubicBezTo>
                      <a:pt x="111" y="0"/>
                      <a:pt x="92" y="4"/>
                      <a:pt x="75" y="11"/>
                    </a:cubicBezTo>
                    <a:cubicBezTo>
                      <a:pt x="59" y="19"/>
                      <a:pt x="45" y="29"/>
                      <a:pt x="34" y="41"/>
                    </a:cubicBezTo>
                    <a:cubicBezTo>
                      <a:pt x="23" y="54"/>
                      <a:pt x="14" y="69"/>
                      <a:pt x="9" y="86"/>
                    </a:cubicBezTo>
                    <a:cubicBezTo>
                      <a:pt x="3" y="103"/>
                      <a:pt x="0" y="122"/>
                      <a:pt x="0" y="142"/>
                    </a:cubicBezTo>
                    <a:cubicBezTo>
                      <a:pt x="0" y="185"/>
                      <a:pt x="12" y="220"/>
                      <a:pt x="35" y="245"/>
                    </a:cubicBezTo>
                    <a:cubicBezTo>
                      <a:pt x="58" y="270"/>
                      <a:pt x="92" y="283"/>
                      <a:pt x="137" y="283"/>
                    </a:cubicBezTo>
                    <a:cubicBezTo>
                      <a:pt x="163" y="283"/>
                      <a:pt x="190" y="278"/>
                      <a:pt x="210" y="270"/>
                    </a:cubicBezTo>
                    <a:cubicBezTo>
                      <a:pt x="210" y="270"/>
                      <a:pt x="214" y="268"/>
                      <a:pt x="212" y="264"/>
                    </a:cubicBezTo>
                    <a:lnTo>
                      <a:pt x="199"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
              <p:cNvSpPr>
                <a:spLocks noEditPoints="1"/>
              </p:cNvSpPr>
              <p:nvPr userDrawn="1"/>
            </p:nvSpPr>
            <p:spPr bwMode="auto">
              <a:xfrm>
                <a:off x="6108" y="1671"/>
                <a:ext cx="582"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5"/>
              <p:cNvSpPr>
                <a:spLocks noEditPoints="1"/>
              </p:cNvSpPr>
              <p:nvPr userDrawn="1"/>
            </p:nvSpPr>
            <p:spPr bwMode="auto">
              <a:xfrm>
                <a:off x="2793" y="1671"/>
                <a:ext cx="581" cy="672"/>
              </a:xfrm>
              <a:custGeom>
                <a:avLst/>
                <a:gdLst>
                  <a:gd name="T0" fmla="*/ 235 w 246"/>
                  <a:gd name="T1" fmla="*/ 77 h 284"/>
                  <a:gd name="T2" fmla="*/ 213 w 246"/>
                  <a:gd name="T3" fmla="*/ 36 h 284"/>
                  <a:gd name="T4" fmla="*/ 179 w 246"/>
                  <a:gd name="T5" fmla="*/ 11 h 284"/>
                  <a:gd name="T6" fmla="*/ 129 w 246"/>
                  <a:gd name="T7" fmla="*/ 0 h 284"/>
                  <a:gd name="T8" fmla="*/ 71 w 246"/>
                  <a:gd name="T9" fmla="*/ 12 h 284"/>
                  <a:gd name="T10" fmla="*/ 31 w 246"/>
                  <a:gd name="T11" fmla="*/ 42 h 284"/>
                  <a:gd name="T12" fmla="*/ 7 w 246"/>
                  <a:gd name="T13" fmla="*/ 88 h 284"/>
                  <a:gd name="T14" fmla="*/ 0 w 246"/>
                  <a:gd name="T15" fmla="*/ 144 h 284"/>
                  <a:gd name="T16" fmla="*/ 8 w 246"/>
                  <a:gd name="T17" fmla="*/ 200 h 284"/>
                  <a:gd name="T18" fmla="*/ 33 w 246"/>
                  <a:gd name="T19" fmla="*/ 244 h 284"/>
                  <a:gd name="T20" fmla="*/ 77 w 246"/>
                  <a:gd name="T21" fmla="*/ 273 h 284"/>
                  <a:gd name="T22" fmla="*/ 141 w 246"/>
                  <a:gd name="T23" fmla="*/ 284 h 284"/>
                  <a:gd name="T24" fmla="*/ 229 w 246"/>
                  <a:gd name="T25" fmla="*/ 266 h 284"/>
                  <a:gd name="T26" fmla="*/ 230 w 246"/>
                  <a:gd name="T27" fmla="*/ 258 h 284"/>
                  <a:gd name="T28" fmla="*/ 219 w 246"/>
                  <a:gd name="T29" fmla="*/ 226 h 284"/>
                  <a:gd name="T30" fmla="*/ 212 w 246"/>
                  <a:gd name="T31" fmla="*/ 223 h 284"/>
                  <a:gd name="T32" fmla="*/ 140 w 246"/>
                  <a:gd name="T33" fmla="*/ 236 h 284"/>
                  <a:gd name="T34" fmla="*/ 80 w 246"/>
                  <a:gd name="T35" fmla="*/ 215 h 284"/>
                  <a:gd name="T36" fmla="*/ 60 w 246"/>
                  <a:gd name="T37" fmla="*/ 157 h 284"/>
                  <a:gd name="T38" fmla="*/ 235 w 246"/>
                  <a:gd name="T39" fmla="*/ 157 h 284"/>
                  <a:gd name="T40" fmla="*/ 240 w 246"/>
                  <a:gd name="T41" fmla="*/ 152 h 284"/>
                  <a:gd name="T42" fmla="*/ 235 w 246"/>
                  <a:gd name="T43" fmla="*/ 77 h 284"/>
                  <a:gd name="T44" fmla="*/ 61 w 246"/>
                  <a:gd name="T45" fmla="*/ 113 h 284"/>
                  <a:gd name="T46" fmla="*/ 75 w 246"/>
                  <a:gd name="T47" fmla="*/ 72 h 284"/>
                  <a:gd name="T48" fmla="*/ 125 w 246"/>
                  <a:gd name="T49" fmla="*/ 47 h 284"/>
                  <a:gd name="T50" fmla="*/ 174 w 246"/>
                  <a:gd name="T51" fmla="*/ 72 h 284"/>
                  <a:gd name="T52" fmla="*/ 186 w 246"/>
                  <a:gd name="T53" fmla="*/ 113 h 284"/>
                  <a:gd name="T54" fmla="*/ 61 w 246"/>
                  <a:gd name="T55" fmla="*/ 11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84">
                    <a:moveTo>
                      <a:pt x="235" y="77"/>
                    </a:moveTo>
                    <a:cubicBezTo>
                      <a:pt x="231" y="60"/>
                      <a:pt x="220" y="44"/>
                      <a:pt x="213" y="36"/>
                    </a:cubicBezTo>
                    <a:cubicBezTo>
                      <a:pt x="201" y="24"/>
                      <a:pt x="190" y="15"/>
                      <a:pt x="179" y="11"/>
                    </a:cubicBezTo>
                    <a:cubicBezTo>
                      <a:pt x="165" y="4"/>
                      <a:pt x="148" y="0"/>
                      <a:pt x="129" y="0"/>
                    </a:cubicBezTo>
                    <a:cubicBezTo>
                      <a:pt x="107" y="0"/>
                      <a:pt x="87" y="4"/>
                      <a:pt x="71" y="12"/>
                    </a:cubicBezTo>
                    <a:cubicBezTo>
                      <a:pt x="55" y="19"/>
                      <a:pt x="42" y="30"/>
                      <a:pt x="31" y="42"/>
                    </a:cubicBezTo>
                    <a:cubicBezTo>
                      <a:pt x="20" y="55"/>
                      <a:pt x="12" y="71"/>
                      <a:pt x="7" y="88"/>
                    </a:cubicBezTo>
                    <a:cubicBezTo>
                      <a:pt x="2" y="105"/>
                      <a:pt x="0" y="124"/>
                      <a:pt x="0" y="144"/>
                    </a:cubicBezTo>
                    <a:cubicBezTo>
                      <a:pt x="0" y="164"/>
                      <a:pt x="2" y="183"/>
                      <a:pt x="8" y="200"/>
                    </a:cubicBezTo>
                    <a:cubicBezTo>
                      <a:pt x="13" y="217"/>
                      <a:pt x="21" y="232"/>
                      <a:pt x="33" y="244"/>
                    </a:cubicBezTo>
                    <a:cubicBezTo>
                      <a:pt x="44" y="257"/>
                      <a:pt x="59" y="266"/>
                      <a:pt x="77" y="273"/>
                    </a:cubicBezTo>
                    <a:cubicBezTo>
                      <a:pt x="95" y="280"/>
                      <a:pt x="116" y="284"/>
                      <a:pt x="141" y="284"/>
                    </a:cubicBezTo>
                    <a:cubicBezTo>
                      <a:pt x="191" y="283"/>
                      <a:pt x="218" y="272"/>
                      <a:pt x="229" y="266"/>
                    </a:cubicBezTo>
                    <a:cubicBezTo>
                      <a:pt x="231" y="265"/>
                      <a:pt x="232" y="263"/>
                      <a:pt x="230" y="258"/>
                    </a:cubicBezTo>
                    <a:cubicBezTo>
                      <a:pt x="219" y="226"/>
                      <a:pt x="219" y="226"/>
                      <a:pt x="219" y="226"/>
                    </a:cubicBezTo>
                    <a:cubicBezTo>
                      <a:pt x="217" y="221"/>
                      <a:pt x="212" y="223"/>
                      <a:pt x="212" y="223"/>
                    </a:cubicBezTo>
                    <a:cubicBezTo>
                      <a:pt x="200" y="227"/>
                      <a:pt x="182" y="236"/>
                      <a:pt x="140" y="236"/>
                    </a:cubicBezTo>
                    <a:cubicBezTo>
                      <a:pt x="113" y="235"/>
                      <a:pt x="93" y="227"/>
                      <a:pt x="80" y="215"/>
                    </a:cubicBezTo>
                    <a:cubicBezTo>
                      <a:pt x="67" y="202"/>
                      <a:pt x="61" y="183"/>
                      <a:pt x="60" y="157"/>
                    </a:cubicBezTo>
                    <a:cubicBezTo>
                      <a:pt x="235" y="157"/>
                      <a:pt x="235" y="157"/>
                      <a:pt x="235" y="157"/>
                    </a:cubicBezTo>
                    <a:cubicBezTo>
                      <a:pt x="235" y="157"/>
                      <a:pt x="240" y="157"/>
                      <a:pt x="240" y="152"/>
                    </a:cubicBezTo>
                    <a:cubicBezTo>
                      <a:pt x="240" y="150"/>
                      <a:pt x="246" y="116"/>
                      <a:pt x="235" y="77"/>
                    </a:cubicBezTo>
                    <a:close/>
                    <a:moveTo>
                      <a:pt x="61" y="113"/>
                    </a:moveTo>
                    <a:cubicBezTo>
                      <a:pt x="63" y="97"/>
                      <a:pt x="68" y="83"/>
                      <a:pt x="75" y="72"/>
                    </a:cubicBezTo>
                    <a:cubicBezTo>
                      <a:pt x="86" y="56"/>
                      <a:pt x="102" y="47"/>
                      <a:pt x="125" y="47"/>
                    </a:cubicBezTo>
                    <a:cubicBezTo>
                      <a:pt x="148" y="47"/>
                      <a:pt x="163" y="56"/>
                      <a:pt x="174" y="72"/>
                    </a:cubicBezTo>
                    <a:cubicBezTo>
                      <a:pt x="181" y="83"/>
                      <a:pt x="184" y="97"/>
                      <a:pt x="186" y="113"/>
                    </a:cubicBezTo>
                    <a:lnTo>
                      <a:pt x="6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6"/>
              <p:cNvSpPr>
                <a:spLocks noEditPoints="1"/>
              </p:cNvSpPr>
              <p:nvPr userDrawn="1"/>
            </p:nvSpPr>
            <p:spPr bwMode="auto">
              <a:xfrm>
                <a:off x="1870" y="1671"/>
                <a:ext cx="537" cy="672"/>
              </a:xfrm>
              <a:custGeom>
                <a:avLst/>
                <a:gdLst>
                  <a:gd name="T0" fmla="*/ 142 w 227"/>
                  <a:gd name="T1" fmla="*/ 105 h 284"/>
                  <a:gd name="T2" fmla="*/ 115 w 227"/>
                  <a:gd name="T3" fmla="*/ 104 h 284"/>
                  <a:gd name="T4" fmla="*/ 72 w 227"/>
                  <a:gd name="T5" fmla="*/ 110 h 284"/>
                  <a:gd name="T6" fmla="*/ 35 w 227"/>
                  <a:gd name="T7" fmla="*/ 127 h 284"/>
                  <a:gd name="T8" fmla="*/ 10 w 227"/>
                  <a:gd name="T9" fmla="*/ 156 h 284"/>
                  <a:gd name="T10" fmla="*/ 0 w 227"/>
                  <a:gd name="T11" fmla="*/ 196 h 284"/>
                  <a:gd name="T12" fmla="*/ 8 w 227"/>
                  <a:gd name="T13" fmla="*/ 236 h 284"/>
                  <a:gd name="T14" fmla="*/ 31 w 227"/>
                  <a:gd name="T15" fmla="*/ 263 h 284"/>
                  <a:gd name="T16" fmla="*/ 67 w 227"/>
                  <a:gd name="T17" fmla="*/ 279 h 284"/>
                  <a:gd name="T18" fmla="*/ 113 w 227"/>
                  <a:gd name="T19" fmla="*/ 284 h 284"/>
                  <a:gd name="T20" fmla="*/ 166 w 227"/>
                  <a:gd name="T21" fmla="*/ 279 h 284"/>
                  <a:gd name="T22" fmla="*/ 210 w 227"/>
                  <a:gd name="T23" fmla="*/ 271 h 284"/>
                  <a:gd name="T24" fmla="*/ 223 w 227"/>
                  <a:gd name="T25" fmla="*/ 267 h 284"/>
                  <a:gd name="T26" fmla="*/ 227 w 227"/>
                  <a:gd name="T27" fmla="*/ 262 h 284"/>
                  <a:gd name="T28" fmla="*/ 227 w 227"/>
                  <a:gd name="T29" fmla="*/ 102 h 284"/>
                  <a:gd name="T30" fmla="*/ 199 w 227"/>
                  <a:gd name="T31" fmla="*/ 24 h 284"/>
                  <a:gd name="T32" fmla="*/ 118 w 227"/>
                  <a:gd name="T33" fmla="*/ 0 h 284"/>
                  <a:gd name="T34" fmla="*/ 72 w 227"/>
                  <a:gd name="T35" fmla="*/ 4 h 284"/>
                  <a:gd name="T36" fmla="*/ 18 w 227"/>
                  <a:gd name="T37" fmla="*/ 24 h 284"/>
                  <a:gd name="T38" fmla="*/ 16 w 227"/>
                  <a:gd name="T39" fmla="*/ 31 h 284"/>
                  <a:gd name="T40" fmla="*/ 28 w 227"/>
                  <a:gd name="T41" fmla="*/ 64 h 284"/>
                  <a:gd name="T42" fmla="*/ 34 w 227"/>
                  <a:gd name="T43" fmla="*/ 67 h 284"/>
                  <a:gd name="T44" fmla="*/ 37 w 227"/>
                  <a:gd name="T45" fmla="*/ 66 h 284"/>
                  <a:gd name="T46" fmla="*/ 113 w 227"/>
                  <a:gd name="T47" fmla="*/ 48 h 284"/>
                  <a:gd name="T48" fmla="*/ 157 w 227"/>
                  <a:gd name="T49" fmla="*/ 59 h 284"/>
                  <a:gd name="T50" fmla="*/ 171 w 227"/>
                  <a:gd name="T51" fmla="*/ 101 h 284"/>
                  <a:gd name="T52" fmla="*/ 171 w 227"/>
                  <a:gd name="T53" fmla="*/ 109 h 284"/>
                  <a:gd name="T54" fmla="*/ 142 w 227"/>
                  <a:gd name="T55" fmla="*/ 105 h 284"/>
                  <a:gd name="T56" fmla="*/ 72 w 227"/>
                  <a:gd name="T57" fmla="*/ 228 h 284"/>
                  <a:gd name="T58" fmla="*/ 62 w 227"/>
                  <a:gd name="T59" fmla="*/ 218 h 284"/>
                  <a:gd name="T60" fmla="*/ 57 w 227"/>
                  <a:gd name="T61" fmla="*/ 195 h 284"/>
                  <a:gd name="T62" fmla="*/ 73 w 227"/>
                  <a:gd name="T63" fmla="*/ 161 h 284"/>
                  <a:gd name="T64" fmla="*/ 123 w 227"/>
                  <a:gd name="T65" fmla="*/ 148 h 284"/>
                  <a:gd name="T66" fmla="*/ 171 w 227"/>
                  <a:gd name="T67" fmla="*/ 152 h 284"/>
                  <a:gd name="T68" fmla="*/ 171 w 227"/>
                  <a:gd name="T69" fmla="*/ 232 h 284"/>
                  <a:gd name="T70" fmla="*/ 171 w 227"/>
                  <a:gd name="T71" fmla="*/ 232 h 284"/>
                  <a:gd name="T72" fmla="*/ 124 w 227"/>
                  <a:gd name="T73" fmla="*/ 238 h 284"/>
                  <a:gd name="T74" fmla="*/ 72 w 227"/>
                  <a:gd name="T75" fmla="*/ 22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84">
                    <a:moveTo>
                      <a:pt x="142" y="105"/>
                    </a:moveTo>
                    <a:cubicBezTo>
                      <a:pt x="135" y="105"/>
                      <a:pt x="126" y="104"/>
                      <a:pt x="115" y="104"/>
                    </a:cubicBezTo>
                    <a:cubicBezTo>
                      <a:pt x="100" y="104"/>
                      <a:pt x="85" y="106"/>
                      <a:pt x="72" y="110"/>
                    </a:cubicBezTo>
                    <a:cubicBezTo>
                      <a:pt x="58" y="114"/>
                      <a:pt x="46" y="119"/>
                      <a:pt x="35" y="127"/>
                    </a:cubicBezTo>
                    <a:cubicBezTo>
                      <a:pt x="24" y="134"/>
                      <a:pt x="16" y="144"/>
                      <a:pt x="10" y="156"/>
                    </a:cubicBezTo>
                    <a:cubicBezTo>
                      <a:pt x="4" y="167"/>
                      <a:pt x="0" y="181"/>
                      <a:pt x="0" y="196"/>
                    </a:cubicBezTo>
                    <a:cubicBezTo>
                      <a:pt x="0" y="212"/>
                      <a:pt x="3" y="225"/>
                      <a:pt x="8" y="236"/>
                    </a:cubicBezTo>
                    <a:cubicBezTo>
                      <a:pt x="14" y="247"/>
                      <a:pt x="21" y="256"/>
                      <a:pt x="31" y="263"/>
                    </a:cubicBezTo>
                    <a:cubicBezTo>
                      <a:pt x="41" y="270"/>
                      <a:pt x="53" y="276"/>
                      <a:pt x="67" y="279"/>
                    </a:cubicBezTo>
                    <a:cubicBezTo>
                      <a:pt x="81" y="282"/>
                      <a:pt x="96" y="284"/>
                      <a:pt x="113" y="284"/>
                    </a:cubicBezTo>
                    <a:cubicBezTo>
                      <a:pt x="131" y="284"/>
                      <a:pt x="149" y="282"/>
                      <a:pt x="166" y="279"/>
                    </a:cubicBezTo>
                    <a:cubicBezTo>
                      <a:pt x="184" y="276"/>
                      <a:pt x="205" y="272"/>
                      <a:pt x="210" y="271"/>
                    </a:cubicBezTo>
                    <a:cubicBezTo>
                      <a:pt x="216" y="269"/>
                      <a:pt x="223" y="267"/>
                      <a:pt x="223" y="267"/>
                    </a:cubicBezTo>
                    <a:cubicBezTo>
                      <a:pt x="227" y="266"/>
                      <a:pt x="227" y="262"/>
                      <a:pt x="227" y="262"/>
                    </a:cubicBezTo>
                    <a:cubicBezTo>
                      <a:pt x="227" y="102"/>
                      <a:pt x="227" y="102"/>
                      <a:pt x="227" y="102"/>
                    </a:cubicBezTo>
                    <a:cubicBezTo>
                      <a:pt x="227" y="67"/>
                      <a:pt x="217" y="40"/>
                      <a:pt x="199" y="24"/>
                    </a:cubicBezTo>
                    <a:cubicBezTo>
                      <a:pt x="180" y="8"/>
                      <a:pt x="153" y="0"/>
                      <a:pt x="118" y="0"/>
                    </a:cubicBezTo>
                    <a:cubicBezTo>
                      <a:pt x="105" y="0"/>
                      <a:pt x="84" y="2"/>
                      <a:pt x="72" y="4"/>
                    </a:cubicBezTo>
                    <a:cubicBezTo>
                      <a:pt x="72" y="4"/>
                      <a:pt x="33" y="12"/>
                      <a:pt x="18" y="24"/>
                    </a:cubicBezTo>
                    <a:cubicBezTo>
                      <a:pt x="18" y="24"/>
                      <a:pt x="14" y="26"/>
                      <a:pt x="16" y="31"/>
                    </a:cubicBezTo>
                    <a:cubicBezTo>
                      <a:pt x="28" y="64"/>
                      <a:pt x="28" y="64"/>
                      <a:pt x="28" y="64"/>
                    </a:cubicBezTo>
                    <a:cubicBezTo>
                      <a:pt x="30" y="69"/>
                      <a:pt x="34" y="67"/>
                      <a:pt x="34" y="67"/>
                    </a:cubicBezTo>
                    <a:cubicBezTo>
                      <a:pt x="34" y="67"/>
                      <a:pt x="35" y="67"/>
                      <a:pt x="37" y="66"/>
                    </a:cubicBezTo>
                    <a:cubicBezTo>
                      <a:pt x="71" y="48"/>
                      <a:pt x="113" y="48"/>
                      <a:pt x="113" y="48"/>
                    </a:cubicBezTo>
                    <a:cubicBezTo>
                      <a:pt x="132" y="48"/>
                      <a:pt x="147" y="52"/>
                      <a:pt x="157" y="59"/>
                    </a:cubicBezTo>
                    <a:cubicBezTo>
                      <a:pt x="166" y="67"/>
                      <a:pt x="171" y="78"/>
                      <a:pt x="171" y="101"/>
                    </a:cubicBezTo>
                    <a:cubicBezTo>
                      <a:pt x="171" y="109"/>
                      <a:pt x="171" y="109"/>
                      <a:pt x="171" y="109"/>
                    </a:cubicBezTo>
                    <a:cubicBezTo>
                      <a:pt x="156" y="106"/>
                      <a:pt x="142" y="105"/>
                      <a:pt x="142" y="105"/>
                    </a:cubicBezTo>
                    <a:close/>
                    <a:moveTo>
                      <a:pt x="72" y="228"/>
                    </a:moveTo>
                    <a:cubicBezTo>
                      <a:pt x="66" y="223"/>
                      <a:pt x="65" y="221"/>
                      <a:pt x="62" y="218"/>
                    </a:cubicBezTo>
                    <a:cubicBezTo>
                      <a:pt x="59" y="212"/>
                      <a:pt x="57" y="205"/>
                      <a:pt x="57" y="195"/>
                    </a:cubicBezTo>
                    <a:cubicBezTo>
                      <a:pt x="57" y="180"/>
                      <a:pt x="62" y="169"/>
                      <a:pt x="73" y="161"/>
                    </a:cubicBezTo>
                    <a:cubicBezTo>
                      <a:pt x="73" y="161"/>
                      <a:pt x="88" y="148"/>
                      <a:pt x="123" y="148"/>
                    </a:cubicBezTo>
                    <a:cubicBezTo>
                      <a:pt x="149" y="149"/>
                      <a:pt x="171" y="152"/>
                      <a:pt x="171" y="152"/>
                    </a:cubicBezTo>
                    <a:cubicBezTo>
                      <a:pt x="171" y="232"/>
                      <a:pt x="171" y="232"/>
                      <a:pt x="171" y="232"/>
                    </a:cubicBezTo>
                    <a:cubicBezTo>
                      <a:pt x="171" y="232"/>
                      <a:pt x="171" y="232"/>
                      <a:pt x="171" y="232"/>
                    </a:cubicBezTo>
                    <a:cubicBezTo>
                      <a:pt x="171" y="232"/>
                      <a:pt x="149" y="237"/>
                      <a:pt x="124" y="238"/>
                    </a:cubicBezTo>
                    <a:cubicBezTo>
                      <a:pt x="88" y="240"/>
                      <a:pt x="72" y="228"/>
                      <a:pt x="72"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7"/>
              <p:cNvSpPr>
                <a:spLocks/>
              </p:cNvSpPr>
              <p:nvPr userDrawn="1"/>
            </p:nvSpPr>
            <p:spPr bwMode="auto">
              <a:xfrm>
                <a:off x="5162" y="1676"/>
                <a:ext cx="386" cy="653"/>
              </a:xfrm>
              <a:custGeom>
                <a:avLst/>
                <a:gdLst>
                  <a:gd name="T0" fmla="*/ 162 w 163"/>
                  <a:gd name="T1" fmla="*/ 13 h 276"/>
                  <a:gd name="T2" fmla="*/ 159 w 163"/>
                  <a:gd name="T3" fmla="*/ 7 h 276"/>
                  <a:gd name="T4" fmla="*/ 130 w 163"/>
                  <a:gd name="T5" fmla="*/ 2 h 276"/>
                  <a:gd name="T6" fmla="*/ 85 w 163"/>
                  <a:gd name="T7" fmla="*/ 9 h 276"/>
                  <a:gd name="T8" fmla="*/ 55 w 163"/>
                  <a:gd name="T9" fmla="*/ 31 h 276"/>
                  <a:gd name="T10" fmla="*/ 55 w 163"/>
                  <a:gd name="T11" fmla="*/ 9 h 276"/>
                  <a:gd name="T12" fmla="*/ 50 w 163"/>
                  <a:gd name="T13" fmla="*/ 4 h 276"/>
                  <a:gd name="T14" fmla="*/ 5 w 163"/>
                  <a:gd name="T15" fmla="*/ 4 h 276"/>
                  <a:gd name="T16" fmla="*/ 0 w 163"/>
                  <a:gd name="T17" fmla="*/ 9 h 276"/>
                  <a:gd name="T18" fmla="*/ 0 w 163"/>
                  <a:gd name="T19" fmla="*/ 270 h 276"/>
                  <a:gd name="T20" fmla="*/ 6 w 163"/>
                  <a:gd name="T21" fmla="*/ 276 h 276"/>
                  <a:gd name="T22" fmla="*/ 52 w 163"/>
                  <a:gd name="T23" fmla="*/ 276 h 276"/>
                  <a:gd name="T24" fmla="*/ 57 w 163"/>
                  <a:gd name="T25" fmla="*/ 270 h 276"/>
                  <a:gd name="T26" fmla="*/ 57 w 163"/>
                  <a:gd name="T27" fmla="*/ 140 h 276"/>
                  <a:gd name="T28" fmla="*/ 63 w 163"/>
                  <a:gd name="T29" fmla="*/ 94 h 276"/>
                  <a:gd name="T30" fmla="*/ 78 w 163"/>
                  <a:gd name="T31" fmla="*/ 68 h 276"/>
                  <a:gd name="T32" fmla="*/ 100 w 163"/>
                  <a:gd name="T33" fmla="*/ 55 h 276"/>
                  <a:gd name="T34" fmla="*/ 123 w 163"/>
                  <a:gd name="T35" fmla="*/ 52 h 276"/>
                  <a:gd name="T36" fmla="*/ 142 w 163"/>
                  <a:gd name="T37" fmla="*/ 54 h 276"/>
                  <a:gd name="T38" fmla="*/ 149 w 163"/>
                  <a:gd name="T39" fmla="*/ 50 h 276"/>
                  <a:gd name="T40" fmla="*/ 162 w 163"/>
                  <a:gd name="T41"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76">
                    <a:moveTo>
                      <a:pt x="162" y="13"/>
                    </a:moveTo>
                    <a:cubicBezTo>
                      <a:pt x="163" y="9"/>
                      <a:pt x="161" y="7"/>
                      <a:pt x="159" y="7"/>
                    </a:cubicBezTo>
                    <a:cubicBezTo>
                      <a:pt x="156" y="5"/>
                      <a:pt x="142" y="2"/>
                      <a:pt x="130" y="2"/>
                    </a:cubicBezTo>
                    <a:cubicBezTo>
                      <a:pt x="108" y="0"/>
                      <a:pt x="96" y="4"/>
                      <a:pt x="85" y="9"/>
                    </a:cubicBezTo>
                    <a:cubicBezTo>
                      <a:pt x="74" y="14"/>
                      <a:pt x="62" y="22"/>
                      <a:pt x="55" y="31"/>
                    </a:cubicBezTo>
                    <a:cubicBezTo>
                      <a:pt x="55" y="9"/>
                      <a:pt x="55" y="9"/>
                      <a:pt x="55" y="9"/>
                    </a:cubicBezTo>
                    <a:cubicBezTo>
                      <a:pt x="55" y="6"/>
                      <a:pt x="53" y="4"/>
                      <a:pt x="50" y="4"/>
                    </a:cubicBezTo>
                    <a:cubicBezTo>
                      <a:pt x="5" y="4"/>
                      <a:pt x="5" y="4"/>
                      <a:pt x="5" y="4"/>
                    </a:cubicBezTo>
                    <a:cubicBezTo>
                      <a:pt x="3" y="4"/>
                      <a:pt x="0" y="6"/>
                      <a:pt x="0" y="9"/>
                    </a:cubicBezTo>
                    <a:cubicBezTo>
                      <a:pt x="0" y="270"/>
                      <a:pt x="0" y="270"/>
                      <a:pt x="0" y="270"/>
                    </a:cubicBezTo>
                    <a:cubicBezTo>
                      <a:pt x="0" y="273"/>
                      <a:pt x="3" y="276"/>
                      <a:pt x="6" y="276"/>
                    </a:cubicBezTo>
                    <a:cubicBezTo>
                      <a:pt x="52" y="276"/>
                      <a:pt x="52" y="276"/>
                      <a:pt x="52" y="276"/>
                    </a:cubicBezTo>
                    <a:cubicBezTo>
                      <a:pt x="55" y="276"/>
                      <a:pt x="57" y="273"/>
                      <a:pt x="57" y="270"/>
                    </a:cubicBezTo>
                    <a:cubicBezTo>
                      <a:pt x="57" y="140"/>
                      <a:pt x="57" y="140"/>
                      <a:pt x="57" y="140"/>
                    </a:cubicBezTo>
                    <a:cubicBezTo>
                      <a:pt x="57" y="123"/>
                      <a:pt x="59" y="105"/>
                      <a:pt x="63" y="94"/>
                    </a:cubicBezTo>
                    <a:cubicBezTo>
                      <a:pt x="67" y="83"/>
                      <a:pt x="72" y="75"/>
                      <a:pt x="78" y="68"/>
                    </a:cubicBezTo>
                    <a:cubicBezTo>
                      <a:pt x="85" y="62"/>
                      <a:pt x="92" y="58"/>
                      <a:pt x="100" y="55"/>
                    </a:cubicBezTo>
                    <a:cubicBezTo>
                      <a:pt x="108" y="53"/>
                      <a:pt x="117" y="52"/>
                      <a:pt x="123" y="52"/>
                    </a:cubicBezTo>
                    <a:cubicBezTo>
                      <a:pt x="132" y="52"/>
                      <a:pt x="142" y="54"/>
                      <a:pt x="142" y="54"/>
                    </a:cubicBezTo>
                    <a:cubicBezTo>
                      <a:pt x="146" y="55"/>
                      <a:pt x="148" y="53"/>
                      <a:pt x="149" y="50"/>
                    </a:cubicBezTo>
                    <a:cubicBezTo>
                      <a:pt x="152" y="42"/>
                      <a:pt x="160" y="18"/>
                      <a:pt x="16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8"/>
              <p:cNvSpPr>
                <a:spLocks/>
              </p:cNvSpPr>
              <p:nvPr userDrawn="1"/>
            </p:nvSpPr>
            <p:spPr bwMode="auto">
              <a:xfrm>
                <a:off x="3807" y="1406"/>
                <a:ext cx="728" cy="1219"/>
              </a:xfrm>
              <a:custGeom>
                <a:avLst/>
                <a:gdLst>
                  <a:gd name="T0" fmla="*/ 303 w 308"/>
                  <a:gd name="T1" fmla="*/ 6 h 515"/>
                  <a:gd name="T2" fmla="*/ 286 w 308"/>
                  <a:gd name="T3" fmla="*/ 2 h 515"/>
                  <a:gd name="T4" fmla="*/ 262 w 308"/>
                  <a:gd name="T5" fmla="*/ 0 h 515"/>
                  <a:gd name="T6" fmla="*/ 188 w 308"/>
                  <a:gd name="T7" fmla="*/ 27 h 515"/>
                  <a:gd name="T8" fmla="*/ 153 w 308"/>
                  <a:gd name="T9" fmla="*/ 106 h 515"/>
                  <a:gd name="T10" fmla="*/ 151 w 308"/>
                  <a:gd name="T11" fmla="*/ 118 h 515"/>
                  <a:gd name="T12" fmla="*/ 111 w 308"/>
                  <a:gd name="T13" fmla="*/ 118 h 515"/>
                  <a:gd name="T14" fmla="*/ 105 w 308"/>
                  <a:gd name="T15" fmla="*/ 123 h 515"/>
                  <a:gd name="T16" fmla="*/ 99 w 308"/>
                  <a:gd name="T17" fmla="*/ 159 h 515"/>
                  <a:gd name="T18" fmla="*/ 104 w 308"/>
                  <a:gd name="T19" fmla="*/ 165 h 515"/>
                  <a:gd name="T20" fmla="*/ 143 w 308"/>
                  <a:gd name="T21" fmla="*/ 165 h 515"/>
                  <a:gd name="T22" fmla="*/ 104 w 308"/>
                  <a:gd name="T23" fmla="*/ 384 h 515"/>
                  <a:gd name="T24" fmla="*/ 93 w 308"/>
                  <a:gd name="T25" fmla="*/ 427 h 515"/>
                  <a:gd name="T26" fmla="*/ 81 w 308"/>
                  <a:gd name="T27" fmla="*/ 452 h 515"/>
                  <a:gd name="T28" fmla="*/ 65 w 308"/>
                  <a:gd name="T29" fmla="*/ 464 h 515"/>
                  <a:gd name="T30" fmla="*/ 44 w 308"/>
                  <a:gd name="T31" fmla="*/ 467 h 515"/>
                  <a:gd name="T32" fmla="*/ 30 w 308"/>
                  <a:gd name="T33" fmla="*/ 466 h 515"/>
                  <a:gd name="T34" fmla="*/ 21 w 308"/>
                  <a:gd name="T35" fmla="*/ 463 h 515"/>
                  <a:gd name="T36" fmla="*/ 15 w 308"/>
                  <a:gd name="T37" fmla="*/ 466 h 515"/>
                  <a:gd name="T38" fmla="*/ 2 w 308"/>
                  <a:gd name="T39" fmla="*/ 501 h 515"/>
                  <a:gd name="T40" fmla="*/ 4 w 308"/>
                  <a:gd name="T41" fmla="*/ 508 h 515"/>
                  <a:gd name="T42" fmla="*/ 20 w 308"/>
                  <a:gd name="T43" fmla="*/ 513 h 515"/>
                  <a:gd name="T44" fmla="*/ 46 w 308"/>
                  <a:gd name="T45" fmla="*/ 515 h 515"/>
                  <a:gd name="T46" fmla="*/ 89 w 308"/>
                  <a:gd name="T47" fmla="*/ 509 h 515"/>
                  <a:gd name="T48" fmla="*/ 121 w 308"/>
                  <a:gd name="T49" fmla="*/ 486 h 515"/>
                  <a:gd name="T50" fmla="*/ 144 w 308"/>
                  <a:gd name="T51" fmla="*/ 447 h 515"/>
                  <a:gd name="T52" fmla="*/ 159 w 308"/>
                  <a:gd name="T53" fmla="*/ 388 h 515"/>
                  <a:gd name="T54" fmla="*/ 199 w 308"/>
                  <a:gd name="T55" fmla="*/ 165 h 515"/>
                  <a:gd name="T56" fmla="*/ 257 w 308"/>
                  <a:gd name="T57" fmla="*/ 165 h 515"/>
                  <a:gd name="T58" fmla="*/ 262 w 308"/>
                  <a:gd name="T59" fmla="*/ 160 h 515"/>
                  <a:gd name="T60" fmla="*/ 269 w 308"/>
                  <a:gd name="T61" fmla="*/ 123 h 515"/>
                  <a:gd name="T62" fmla="*/ 263 w 308"/>
                  <a:gd name="T63" fmla="*/ 118 h 515"/>
                  <a:gd name="T64" fmla="*/ 207 w 308"/>
                  <a:gd name="T65" fmla="*/ 118 h 515"/>
                  <a:gd name="T66" fmla="*/ 217 w 308"/>
                  <a:gd name="T67" fmla="*/ 78 h 515"/>
                  <a:gd name="T68" fmla="*/ 229 w 308"/>
                  <a:gd name="T69" fmla="*/ 60 h 515"/>
                  <a:gd name="T70" fmla="*/ 243 w 308"/>
                  <a:gd name="T71" fmla="*/ 51 h 515"/>
                  <a:gd name="T72" fmla="*/ 262 w 308"/>
                  <a:gd name="T73" fmla="*/ 48 h 515"/>
                  <a:gd name="T74" fmla="*/ 277 w 308"/>
                  <a:gd name="T75" fmla="*/ 49 h 515"/>
                  <a:gd name="T76" fmla="*/ 286 w 308"/>
                  <a:gd name="T77" fmla="*/ 51 h 515"/>
                  <a:gd name="T78" fmla="*/ 293 w 308"/>
                  <a:gd name="T79" fmla="*/ 49 h 515"/>
                  <a:gd name="T80" fmla="*/ 307 w 308"/>
                  <a:gd name="T81" fmla="*/ 12 h 515"/>
                  <a:gd name="T82" fmla="*/ 303 w 308"/>
                  <a:gd name="T83"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8" h="515">
                    <a:moveTo>
                      <a:pt x="303" y="6"/>
                    </a:moveTo>
                    <a:cubicBezTo>
                      <a:pt x="298" y="4"/>
                      <a:pt x="293" y="3"/>
                      <a:pt x="286" y="2"/>
                    </a:cubicBezTo>
                    <a:cubicBezTo>
                      <a:pt x="279" y="1"/>
                      <a:pt x="271" y="0"/>
                      <a:pt x="262" y="0"/>
                    </a:cubicBezTo>
                    <a:cubicBezTo>
                      <a:pt x="231" y="0"/>
                      <a:pt x="206" y="9"/>
                      <a:pt x="188" y="27"/>
                    </a:cubicBezTo>
                    <a:cubicBezTo>
                      <a:pt x="171" y="44"/>
                      <a:pt x="159" y="71"/>
                      <a:pt x="153" y="106"/>
                    </a:cubicBezTo>
                    <a:cubicBezTo>
                      <a:pt x="151" y="118"/>
                      <a:pt x="151" y="118"/>
                      <a:pt x="151" y="118"/>
                    </a:cubicBezTo>
                    <a:cubicBezTo>
                      <a:pt x="111" y="118"/>
                      <a:pt x="111" y="118"/>
                      <a:pt x="111" y="118"/>
                    </a:cubicBezTo>
                    <a:cubicBezTo>
                      <a:pt x="111" y="118"/>
                      <a:pt x="106" y="118"/>
                      <a:pt x="105" y="123"/>
                    </a:cubicBezTo>
                    <a:cubicBezTo>
                      <a:pt x="99" y="159"/>
                      <a:pt x="99" y="159"/>
                      <a:pt x="99" y="159"/>
                    </a:cubicBezTo>
                    <a:cubicBezTo>
                      <a:pt x="98" y="163"/>
                      <a:pt x="100" y="165"/>
                      <a:pt x="104" y="165"/>
                    </a:cubicBezTo>
                    <a:cubicBezTo>
                      <a:pt x="143" y="165"/>
                      <a:pt x="143" y="165"/>
                      <a:pt x="143" y="165"/>
                    </a:cubicBezTo>
                    <a:cubicBezTo>
                      <a:pt x="104" y="384"/>
                      <a:pt x="104" y="384"/>
                      <a:pt x="104" y="384"/>
                    </a:cubicBezTo>
                    <a:cubicBezTo>
                      <a:pt x="101" y="402"/>
                      <a:pt x="97" y="416"/>
                      <a:pt x="93" y="427"/>
                    </a:cubicBezTo>
                    <a:cubicBezTo>
                      <a:pt x="89" y="438"/>
                      <a:pt x="86" y="446"/>
                      <a:pt x="81" y="452"/>
                    </a:cubicBezTo>
                    <a:cubicBezTo>
                      <a:pt x="77" y="458"/>
                      <a:pt x="72" y="462"/>
                      <a:pt x="65" y="464"/>
                    </a:cubicBezTo>
                    <a:cubicBezTo>
                      <a:pt x="59" y="466"/>
                      <a:pt x="52" y="467"/>
                      <a:pt x="44" y="467"/>
                    </a:cubicBezTo>
                    <a:cubicBezTo>
                      <a:pt x="40" y="467"/>
                      <a:pt x="35" y="467"/>
                      <a:pt x="30" y="466"/>
                    </a:cubicBezTo>
                    <a:cubicBezTo>
                      <a:pt x="26" y="465"/>
                      <a:pt x="24" y="464"/>
                      <a:pt x="21" y="463"/>
                    </a:cubicBezTo>
                    <a:cubicBezTo>
                      <a:pt x="21" y="463"/>
                      <a:pt x="16" y="461"/>
                      <a:pt x="15" y="466"/>
                    </a:cubicBezTo>
                    <a:cubicBezTo>
                      <a:pt x="13" y="469"/>
                      <a:pt x="3" y="498"/>
                      <a:pt x="2" y="501"/>
                    </a:cubicBezTo>
                    <a:cubicBezTo>
                      <a:pt x="0" y="505"/>
                      <a:pt x="2" y="507"/>
                      <a:pt x="4" y="508"/>
                    </a:cubicBezTo>
                    <a:cubicBezTo>
                      <a:pt x="10" y="510"/>
                      <a:pt x="13" y="511"/>
                      <a:pt x="20" y="513"/>
                    </a:cubicBezTo>
                    <a:cubicBezTo>
                      <a:pt x="30" y="515"/>
                      <a:pt x="38" y="515"/>
                      <a:pt x="46" y="515"/>
                    </a:cubicBezTo>
                    <a:cubicBezTo>
                      <a:pt x="62" y="515"/>
                      <a:pt x="77" y="513"/>
                      <a:pt x="89" y="509"/>
                    </a:cubicBezTo>
                    <a:cubicBezTo>
                      <a:pt x="101" y="504"/>
                      <a:pt x="112" y="496"/>
                      <a:pt x="121" y="486"/>
                    </a:cubicBezTo>
                    <a:cubicBezTo>
                      <a:pt x="132" y="475"/>
                      <a:pt x="138" y="463"/>
                      <a:pt x="144" y="447"/>
                    </a:cubicBezTo>
                    <a:cubicBezTo>
                      <a:pt x="150" y="431"/>
                      <a:pt x="155" y="411"/>
                      <a:pt x="159" y="388"/>
                    </a:cubicBezTo>
                    <a:cubicBezTo>
                      <a:pt x="199" y="165"/>
                      <a:pt x="199" y="165"/>
                      <a:pt x="199" y="165"/>
                    </a:cubicBezTo>
                    <a:cubicBezTo>
                      <a:pt x="257" y="165"/>
                      <a:pt x="257" y="165"/>
                      <a:pt x="257" y="165"/>
                    </a:cubicBezTo>
                    <a:cubicBezTo>
                      <a:pt x="257" y="165"/>
                      <a:pt x="261" y="165"/>
                      <a:pt x="262" y="160"/>
                    </a:cubicBezTo>
                    <a:cubicBezTo>
                      <a:pt x="269" y="123"/>
                      <a:pt x="269" y="123"/>
                      <a:pt x="269" y="123"/>
                    </a:cubicBezTo>
                    <a:cubicBezTo>
                      <a:pt x="269" y="120"/>
                      <a:pt x="268" y="118"/>
                      <a:pt x="263" y="118"/>
                    </a:cubicBezTo>
                    <a:cubicBezTo>
                      <a:pt x="207" y="118"/>
                      <a:pt x="207" y="118"/>
                      <a:pt x="207" y="118"/>
                    </a:cubicBezTo>
                    <a:cubicBezTo>
                      <a:pt x="208" y="117"/>
                      <a:pt x="210" y="97"/>
                      <a:pt x="217" y="78"/>
                    </a:cubicBezTo>
                    <a:cubicBezTo>
                      <a:pt x="219" y="70"/>
                      <a:pt x="224" y="64"/>
                      <a:pt x="229" y="60"/>
                    </a:cubicBezTo>
                    <a:cubicBezTo>
                      <a:pt x="233" y="55"/>
                      <a:pt x="238" y="52"/>
                      <a:pt x="243" y="51"/>
                    </a:cubicBezTo>
                    <a:cubicBezTo>
                      <a:pt x="249" y="49"/>
                      <a:pt x="255" y="48"/>
                      <a:pt x="262" y="48"/>
                    </a:cubicBezTo>
                    <a:cubicBezTo>
                      <a:pt x="267" y="48"/>
                      <a:pt x="273" y="48"/>
                      <a:pt x="277" y="49"/>
                    </a:cubicBezTo>
                    <a:cubicBezTo>
                      <a:pt x="282" y="50"/>
                      <a:pt x="284" y="51"/>
                      <a:pt x="286" y="51"/>
                    </a:cubicBezTo>
                    <a:cubicBezTo>
                      <a:pt x="291" y="53"/>
                      <a:pt x="292" y="52"/>
                      <a:pt x="293" y="49"/>
                    </a:cubicBezTo>
                    <a:cubicBezTo>
                      <a:pt x="307" y="12"/>
                      <a:pt x="307" y="12"/>
                      <a:pt x="307" y="12"/>
                    </a:cubicBezTo>
                    <a:cubicBezTo>
                      <a:pt x="308" y="8"/>
                      <a:pt x="305" y="6"/>
                      <a:pt x="30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9"/>
              <p:cNvSpPr>
                <a:spLocks/>
              </p:cNvSpPr>
              <p:nvPr userDrawn="1"/>
            </p:nvSpPr>
            <p:spPr bwMode="auto">
              <a:xfrm>
                <a:off x="2542" y="1421"/>
                <a:ext cx="132" cy="908"/>
              </a:xfrm>
              <a:custGeom>
                <a:avLst/>
                <a:gdLst>
                  <a:gd name="T0" fmla="*/ 56 w 56"/>
                  <a:gd name="T1" fmla="*/ 378 h 384"/>
                  <a:gd name="T2" fmla="*/ 51 w 56"/>
                  <a:gd name="T3" fmla="*/ 384 h 384"/>
                  <a:gd name="T4" fmla="*/ 5 w 56"/>
                  <a:gd name="T5" fmla="*/ 384 h 384"/>
                  <a:gd name="T6" fmla="*/ 0 w 56"/>
                  <a:gd name="T7" fmla="*/ 378 h 384"/>
                  <a:gd name="T8" fmla="*/ 0 w 56"/>
                  <a:gd name="T9" fmla="*/ 5 h 384"/>
                  <a:gd name="T10" fmla="*/ 5 w 56"/>
                  <a:gd name="T11" fmla="*/ 0 h 384"/>
                  <a:gd name="T12" fmla="*/ 51 w 56"/>
                  <a:gd name="T13" fmla="*/ 0 h 384"/>
                  <a:gd name="T14" fmla="*/ 56 w 56"/>
                  <a:gd name="T15" fmla="*/ 5 h 384"/>
                  <a:gd name="T16" fmla="*/ 56 w 56"/>
                  <a:gd name="T17" fmla="*/ 3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4">
                    <a:moveTo>
                      <a:pt x="56" y="378"/>
                    </a:moveTo>
                    <a:cubicBezTo>
                      <a:pt x="56" y="381"/>
                      <a:pt x="54" y="384"/>
                      <a:pt x="51" y="384"/>
                    </a:cubicBezTo>
                    <a:cubicBezTo>
                      <a:pt x="5" y="384"/>
                      <a:pt x="5" y="384"/>
                      <a:pt x="5" y="384"/>
                    </a:cubicBezTo>
                    <a:cubicBezTo>
                      <a:pt x="2" y="384"/>
                      <a:pt x="0" y="381"/>
                      <a:pt x="0" y="378"/>
                    </a:cubicBezTo>
                    <a:cubicBezTo>
                      <a:pt x="0" y="5"/>
                      <a:pt x="0" y="5"/>
                      <a:pt x="0" y="5"/>
                    </a:cubicBezTo>
                    <a:cubicBezTo>
                      <a:pt x="0" y="2"/>
                      <a:pt x="2" y="0"/>
                      <a:pt x="5" y="0"/>
                    </a:cubicBezTo>
                    <a:cubicBezTo>
                      <a:pt x="51" y="0"/>
                      <a:pt x="51" y="0"/>
                      <a:pt x="51" y="0"/>
                    </a:cubicBezTo>
                    <a:cubicBezTo>
                      <a:pt x="54" y="0"/>
                      <a:pt x="56" y="2"/>
                      <a:pt x="56" y="5"/>
                    </a:cubicBezTo>
                    <a:lnTo>
                      <a:pt x="56" y="3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4456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9844833"/>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egue_slide">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60457" y="2095500"/>
            <a:ext cx="11485379" cy="2628900"/>
          </a:xfrm>
        </p:spPr>
        <p:txBody>
          <a:bodyPr lIns="0" tIns="0" rIns="0" bIns="0" anchor="b">
            <a:noAutofit/>
          </a:bodyPr>
          <a:lstStyle>
            <a:lvl1pPr algn="l">
              <a:defRPr sz="54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0457" y="4876800"/>
            <a:ext cx="11485379" cy="1066800"/>
          </a:xfrm>
        </p:spPr>
        <p:txBody>
          <a:bodyPr lIns="0" tIns="0" rIns="0" bIns="0">
            <a:no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4" name="Straight Connector 3"/>
          <p:cNvCxnSpPr/>
          <p:nvPr userDrawn="1"/>
        </p:nvCxnSpPr>
        <p:spPr>
          <a:xfrm flipH="1">
            <a:off x="342991" y="4800600"/>
            <a:ext cx="11849011"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lesforce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42184" y="6264065"/>
            <a:ext cx="614247" cy="429862"/>
          </a:xfrm>
          <a:prstGeom prst="rect">
            <a:avLst/>
          </a:prstGeom>
        </p:spPr>
      </p:pic>
    </p:spTree>
    <p:custDataLst>
      <p:tags r:id="rId1"/>
    </p:custDataLst>
    <p:extLst>
      <p:ext uri="{BB962C8B-B14F-4D97-AF65-F5344CB8AC3E}">
        <p14:creationId xmlns:p14="http://schemas.microsoft.com/office/powerpoint/2010/main" val="83440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ags" Target="../tags/tag2.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2.xml"/><Relationship Id="rId5" Type="http://schemas.openxmlformats.org/officeDocument/2006/relationships/tags" Target="../tags/tag8.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0" y="1151068"/>
            <a:ext cx="12207367" cy="5706933"/>
            <a:chOff x="-7681" y="1151067"/>
            <a:chExt cx="12204188" cy="5706933"/>
          </a:xfrm>
        </p:grpSpPr>
        <p:sp>
          <p:nvSpPr>
            <p:cNvPr id="10" name="Rectangle 9"/>
            <p:cNvSpPr/>
            <p:nvPr/>
          </p:nvSpPr>
          <p:spPr>
            <a:xfrm rot="10800000">
              <a:off x="-7681" y="4045788"/>
              <a:ext cx="12196497" cy="2812209"/>
            </a:xfrm>
            <a:prstGeom prst="rect">
              <a:avLst/>
            </a:prstGeom>
            <a:gradFill flip="none" rotWithShape="1">
              <a:gsLst>
                <a:gs pos="0">
                  <a:schemeClr val="accent1">
                    <a:alpha val="58000"/>
                  </a:schemeClr>
                </a:gs>
                <a:gs pos="38000">
                  <a:schemeClr val="tx2">
                    <a:alpha val="0"/>
                  </a:schemeClr>
                </a:gs>
              </a:gsLst>
              <a:lin ang="5400000" scaled="0"/>
              <a:tileRect/>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263" rtl="0" eaLnBrk="1" latinLnBrk="0" hangingPunct="1"/>
              <a:endParaRPr lang="en-US" sz="1800" kern="1200" dirty="0">
                <a:solidFill>
                  <a:schemeClr val="lt1"/>
                </a:solidFill>
                <a:latin typeface="+mn-lt"/>
                <a:ea typeface="+mn-ea"/>
                <a:cs typeface="+mn-cs"/>
              </a:endParaRPr>
            </a:p>
          </p:txBody>
        </p:sp>
        <p:pic>
          <p:nvPicPr>
            <p:cNvPr id="11" name="Picture 4" descr="C:\Users\andrew\Desktop\dryfgudf.png"/>
            <p:cNvPicPr>
              <a:picLocks noChangeAspect="1" noChangeArrowheads="1"/>
            </p:cNvPicPr>
            <p:nvPr userDrawn="1"/>
          </p:nvPicPr>
          <p:blipFill rotWithShape="1">
            <a:blip r:embed="rId12" cstate="print">
              <a:extLst>
                <a:ext uri="{28A0092B-C50C-407E-A947-70E740481C1C}">
                  <a14:useLocalDpi xmlns:a14="http://schemas.microsoft.com/office/drawing/2010/main"/>
                </a:ext>
              </a:extLst>
            </a:blip>
            <a:srcRect l="10980" t="5554" r="16207" b="9539"/>
            <a:stretch/>
          </p:blipFill>
          <p:spPr bwMode="auto">
            <a:xfrm>
              <a:off x="0" y="1151067"/>
              <a:ext cx="12196507" cy="5706933"/>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Salesforce Logo.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42183" y="6264065"/>
            <a:ext cx="614247" cy="429862"/>
          </a:xfrm>
          <a:prstGeom prst="rect">
            <a:avLst/>
          </a:prstGeom>
        </p:spPr>
      </p:pic>
      <p:sp>
        <p:nvSpPr>
          <p:cNvPr id="1027" name="Rectangle 3"/>
          <p:cNvSpPr>
            <a:spLocks noGrp="1" noChangeArrowheads="1"/>
          </p:cNvSpPr>
          <p:nvPr>
            <p:ph type="body" idx="1"/>
          </p:nvPr>
        </p:nvSpPr>
        <p:spPr bwMode="auto">
          <a:xfrm>
            <a:off x="156308" y="667592"/>
            <a:ext cx="11865363" cy="5733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Rectangle 2"/>
          <p:cNvSpPr>
            <a:spLocks noGrp="1" noChangeArrowheads="1"/>
          </p:cNvSpPr>
          <p:nvPr>
            <p:ph type="title"/>
          </p:nvPr>
        </p:nvSpPr>
        <p:spPr bwMode="auto">
          <a:xfrm>
            <a:off x="146050" y="90756"/>
            <a:ext cx="10670442" cy="4172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38624" y="91817"/>
            <a:ext cx="1504164" cy="408005"/>
          </a:xfrm>
          <a:prstGeom prst="rect">
            <a:avLst/>
          </a:prstGeom>
        </p:spPr>
      </p:pic>
    </p:spTree>
    <p:custDataLst>
      <p:tags r:id="rId11"/>
    </p:custDataLst>
  </p:cSld>
  <p:clrMap bg1="lt1" tx1="dk1" bg2="lt2" tx2="dk2" accent1="accent1" accent2="accent2" accent3="accent3" accent4="accent4" accent5="accent5" accent6="accent6" hlink="hlink" folHlink="folHlink"/>
  <p:sldLayoutIdLst>
    <p:sldLayoutId id="2147483701" r:id="rId1"/>
    <p:sldLayoutId id="2147483711" r:id="rId2"/>
    <p:sldLayoutId id="2147483707" r:id="rId3"/>
    <p:sldLayoutId id="2147483729" r:id="rId4"/>
    <p:sldLayoutId id="2147483785" r:id="rId5"/>
    <p:sldLayoutId id="2147483786" r:id="rId6"/>
    <p:sldLayoutId id="2147483787" r:id="rId7"/>
    <p:sldLayoutId id="2147483788" r:id="rId8"/>
    <p:sldLayoutId id="2147483789" r:id="rId9"/>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b="1">
          <a:solidFill>
            <a:schemeClr val="accent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Myriad Pro" pitchFamily="34" charset="0"/>
        </a:defRPr>
      </a:lvl2pPr>
      <a:lvl3pPr algn="l" rtl="0" eaLnBrk="1" fontAlgn="base" hangingPunct="1">
        <a:spcBef>
          <a:spcPct val="0"/>
        </a:spcBef>
        <a:spcAft>
          <a:spcPct val="0"/>
        </a:spcAft>
        <a:defRPr sz="2000" b="1">
          <a:solidFill>
            <a:schemeClr val="bg1"/>
          </a:solidFill>
          <a:latin typeface="Myriad Pro" pitchFamily="34" charset="0"/>
        </a:defRPr>
      </a:lvl3pPr>
      <a:lvl4pPr algn="l" rtl="0" eaLnBrk="1" fontAlgn="base" hangingPunct="1">
        <a:spcBef>
          <a:spcPct val="0"/>
        </a:spcBef>
        <a:spcAft>
          <a:spcPct val="0"/>
        </a:spcAft>
        <a:defRPr sz="2000" b="1">
          <a:solidFill>
            <a:schemeClr val="bg1"/>
          </a:solidFill>
          <a:latin typeface="Myriad Pro" pitchFamily="34" charset="0"/>
        </a:defRPr>
      </a:lvl4pPr>
      <a:lvl5pPr algn="l" rtl="0" eaLnBrk="1" fontAlgn="base" hangingPunct="1">
        <a:spcBef>
          <a:spcPct val="0"/>
        </a:spcBef>
        <a:spcAft>
          <a:spcPct val="0"/>
        </a:spcAft>
        <a:defRPr sz="2000" b="1">
          <a:solidFill>
            <a:schemeClr val="bg1"/>
          </a:solidFill>
          <a:latin typeface="Myriad Pro" pitchFamily="34" charset="0"/>
        </a:defRPr>
      </a:lvl5pPr>
      <a:lvl6pPr marL="457200" algn="l" rtl="0" eaLnBrk="1" fontAlgn="base" hangingPunct="1">
        <a:spcBef>
          <a:spcPct val="0"/>
        </a:spcBef>
        <a:spcAft>
          <a:spcPct val="0"/>
        </a:spcAft>
        <a:defRPr sz="2000" b="1">
          <a:solidFill>
            <a:schemeClr val="bg1"/>
          </a:solidFill>
          <a:latin typeface="Myriad Pro" pitchFamily="34" charset="0"/>
        </a:defRPr>
      </a:lvl6pPr>
      <a:lvl7pPr marL="914400" algn="l" rtl="0" eaLnBrk="1" fontAlgn="base" hangingPunct="1">
        <a:spcBef>
          <a:spcPct val="0"/>
        </a:spcBef>
        <a:spcAft>
          <a:spcPct val="0"/>
        </a:spcAft>
        <a:defRPr sz="2000" b="1">
          <a:solidFill>
            <a:schemeClr val="bg1"/>
          </a:solidFill>
          <a:latin typeface="Myriad Pro" pitchFamily="34" charset="0"/>
        </a:defRPr>
      </a:lvl7pPr>
      <a:lvl8pPr marL="1371600" algn="l" rtl="0" eaLnBrk="1" fontAlgn="base" hangingPunct="1">
        <a:spcBef>
          <a:spcPct val="0"/>
        </a:spcBef>
        <a:spcAft>
          <a:spcPct val="0"/>
        </a:spcAft>
        <a:defRPr sz="2000" b="1">
          <a:solidFill>
            <a:schemeClr val="bg1"/>
          </a:solidFill>
          <a:latin typeface="Myriad Pro" pitchFamily="34" charset="0"/>
        </a:defRPr>
      </a:lvl8pPr>
      <a:lvl9pPr marL="1828800" algn="l" rtl="0" eaLnBrk="1" fontAlgn="base" hangingPunct="1">
        <a:spcBef>
          <a:spcPct val="0"/>
        </a:spcBef>
        <a:spcAft>
          <a:spcPct val="0"/>
        </a:spcAft>
        <a:defRPr sz="2000" b="1">
          <a:solidFill>
            <a:schemeClr val="bg1"/>
          </a:solidFill>
          <a:latin typeface="Myriad Pro" pitchFamily="34" charset="0"/>
        </a:defRPr>
      </a:lvl9pPr>
    </p:titleStyle>
    <p:bodyStyle>
      <a:lvl1pPr algn="l" rtl="0" eaLnBrk="1" fontAlgn="base" hangingPunct="1">
        <a:spcBef>
          <a:spcPts val="600"/>
        </a:spcBef>
        <a:spcAft>
          <a:spcPct val="0"/>
        </a:spcAft>
        <a:defRPr sz="2400">
          <a:solidFill>
            <a:srgbClr val="777777"/>
          </a:solidFill>
          <a:latin typeface="Arial" pitchFamily="34" charset="0"/>
          <a:ea typeface="+mn-ea"/>
          <a:cs typeface="Arial" pitchFamily="34" charset="0"/>
        </a:defRPr>
      </a:lvl1pPr>
      <a:lvl2pPr marL="225425" indent="-225425" algn="l" rtl="0" eaLnBrk="1" fontAlgn="base" hangingPunct="1">
        <a:spcBef>
          <a:spcPts val="600"/>
        </a:spcBef>
        <a:spcAft>
          <a:spcPct val="0"/>
        </a:spcAft>
        <a:buFont typeface="Wingdings" pitchFamily="2" charset="2"/>
        <a:buChar char="§"/>
        <a:defRPr sz="2100">
          <a:solidFill>
            <a:srgbClr val="777777"/>
          </a:solidFill>
          <a:latin typeface="Arial" pitchFamily="34" charset="0"/>
          <a:cs typeface="Arial" pitchFamily="34" charset="0"/>
        </a:defRPr>
      </a:lvl2pPr>
      <a:lvl3pPr marL="454025" indent="-228600" algn="l" rtl="0" eaLnBrk="1" fontAlgn="base" hangingPunct="1">
        <a:spcBef>
          <a:spcPts val="600"/>
        </a:spcBef>
        <a:spcAft>
          <a:spcPct val="0"/>
        </a:spcAft>
        <a:buFont typeface="Arial" pitchFamily="34" charset="0"/>
        <a:buChar char="–"/>
        <a:defRPr sz="1800">
          <a:solidFill>
            <a:srgbClr val="777777"/>
          </a:solidFill>
          <a:latin typeface="Arial" pitchFamily="34" charset="0"/>
          <a:cs typeface="Arial" pitchFamily="34" charset="0"/>
        </a:defRPr>
      </a:lvl3pPr>
      <a:lvl4pPr marL="682625" indent="-228600" algn="l" rtl="0" eaLnBrk="1" fontAlgn="base" hangingPunct="1">
        <a:spcBef>
          <a:spcPts val="600"/>
        </a:spcBef>
        <a:spcAft>
          <a:spcPct val="0"/>
        </a:spcAft>
        <a:buFont typeface="Arial" pitchFamily="34" charset="0"/>
        <a:buChar char="•"/>
        <a:defRPr sz="1800">
          <a:solidFill>
            <a:srgbClr val="777777"/>
          </a:solidFill>
          <a:latin typeface="Arial" pitchFamily="34" charset="0"/>
          <a:cs typeface="Arial" pitchFamily="34" charset="0"/>
        </a:defRPr>
      </a:lvl4pPr>
      <a:lvl5pPr marL="911225" indent="-228600" algn="l" rtl="0" eaLnBrk="1" fontAlgn="base" hangingPunct="1">
        <a:spcBef>
          <a:spcPts val="600"/>
        </a:spcBef>
        <a:spcAft>
          <a:spcPct val="0"/>
        </a:spcAft>
        <a:buFont typeface="Arial" pitchFamily="34" charset="0"/>
        <a:buChar char="–"/>
        <a:defRPr sz="1800">
          <a:solidFill>
            <a:srgbClr val="777777"/>
          </a:solidFill>
          <a:latin typeface="Arial" pitchFamily="34" charset="0"/>
          <a:cs typeface="Arial" pitchFamily="34" charset="0"/>
        </a:defRPr>
      </a:lvl5pPr>
      <a:lvl6pPr marL="1825625" indent="-228600" algn="l" rtl="0" eaLnBrk="1" fontAlgn="base" hangingPunct="1">
        <a:spcBef>
          <a:spcPct val="20000"/>
        </a:spcBef>
        <a:spcAft>
          <a:spcPct val="0"/>
        </a:spcAft>
        <a:buChar char="»"/>
        <a:defRPr>
          <a:solidFill>
            <a:srgbClr val="636363"/>
          </a:solidFill>
          <a:latin typeface="+mn-lt"/>
        </a:defRPr>
      </a:lvl6pPr>
      <a:lvl7pPr marL="2282825" indent="-228600" algn="l" rtl="0" eaLnBrk="1" fontAlgn="base" hangingPunct="1">
        <a:spcBef>
          <a:spcPct val="20000"/>
        </a:spcBef>
        <a:spcAft>
          <a:spcPct val="0"/>
        </a:spcAft>
        <a:buChar char="»"/>
        <a:defRPr>
          <a:solidFill>
            <a:srgbClr val="636363"/>
          </a:solidFill>
          <a:latin typeface="+mn-lt"/>
        </a:defRPr>
      </a:lvl7pPr>
      <a:lvl8pPr marL="2740025" indent="-228600" algn="l" rtl="0" eaLnBrk="1" fontAlgn="base" hangingPunct="1">
        <a:spcBef>
          <a:spcPct val="20000"/>
        </a:spcBef>
        <a:spcAft>
          <a:spcPct val="0"/>
        </a:spcAft>
        <a:buChar char="»"/>
        <a:defRPr>
          <a:solidFill>
            <a:srgbClr val="636363"/>
          </a:solidFill>
          <a:latin typeface="+mn-lt"/>
        </a:defRPr>
      </a:lvl8pPr>
      <a:lvl9pPr marL="3197225" indent="-228600" algn="l" rtl="0" eaLnBrk="1" fontAlgn="base" hangingPunct="1">
        <a:spcBef>
          <a:spcPct val="20000"/>
        </a:spcBef>
        <a:spcAft>
          <a:spcPct val="0"/>
        </a:spcAft>
        <a:buChar char="»"/>
        <a:defRPr>
          <a:solidFill>
            <a:srgbClr val="6363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userDrawn="1"/>
        </p:nvGrpSpPr>
        <p:grpSpPr>
          <a:xfrm>
            <a:off x="0" y="1151068"/>
            <a:ext cx="12207367" cy="5706933"/>
            <a:chOff x="-7681" y="1151067"/>
            <a:chExt cx="12204188" cy="5706933"/>
          </a:xfrm>
        </p:grpSpPr>
        <p:sp>
          <p:nvSpPr>
            <p:cNvPr id="41" name="Rectangle 40"/>
            <p:cNvSpPr/>
            <p:nvPr/>
          </p:nvSpPr>
          <p:spPr>
            <a:xfrm rot="10800000">
              <a:off x="-7681" y="4045788"/>
              <a:ext cx="12196497" cy="2812209"/>
            </a:xfrm>
            <a:prstGeom prst="rect">
              <a:avLst/>
            </a:prstGeom>
            <a:gradFill flip="none" rotWithShape="1">
              <a:gsLst>
                <a:gs pos="0">
                  <a:schemeClr val="accent1">
                    <a:alpha val="58000"/>
                  </a:schemeClr>
                </a:gs>
                <a:gs pos="38000">
                  <a:schemeClr val="tx2">
                    <a:alpha val="0"/>
                  </a:schemeClr>
                </a:gs>
              </a:gsLst>
              <a:lin ang="5400000" scaled="0"/>
              <a:tileRect/>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263" rtl="0" eaLnBrk="1" latinLnBrk="0" hangingPunct="1"/>
              <a:endParaRPr lang="en-US" sz="1800" kern="1200" dirty="0">
                <a:solidFill>
                  <a:schemeClr val="lt1"/>
                </a:solidFill>
                <a:latin typeface="+mn-lt"/>
                <a:ea typeface="+mn-ea"/>
                <a:cs typeface="+mn-cs"/>
              </a:endParaRPr>
            </a:p>
          </p:txBody>
        </p:sp>
        <p:pic>
          <p:nvPicPr>
            <p:cNvPr id="42" name="Picture 4" descr="C:\Users\andrew\Desktop\dryfgudf.pn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l="10980" t="5554" r="16207" b="9539"/>
            <a:stretch/>
          </p:blipFill>
          <p:spPr bwMode="auto">
            <a:xfrm>
              <a:off x="0" y="1151067"/>
              <a:ext cx="12196507" cy="57069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id" hidden="1"/>
          <p:cNvGrpSpPr/>
          <p:nvPr userDrawn="1"/>
        </p:nvGrpSpPr>
        <p:grpSpPr>
          <a:xfrm>
            <a:off x="-273121" y="-498396"/>
            <a:ext cx="12684256" cy="8013621"/>
            <a:chOff x="-273050" y="-498396"/>
            <a:chExt cx="12680953" cy="8013621"/>
          </a:xfrm>
        </p:grpSpPr>
        <p:cxnSp>
          <p:nvCxnSpPr>
            <p:cNvPr id="60" name="Straight Connector 59"/>
            <p:cNvCxnSpPr/>
            <p:nvPr userDrawn="1"/>
          </p:nvCxnSpPr>
          <p:spPr>
            <a:xfrm>
              <a:off x="367459"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0"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12188825"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rot="16200000">
              <a:off x="6094416" y="-5806340"/>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rot="16200000">
              <a:off x="6094416" y="-6307141"/>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rot="16200000">
              <a:off x="6094416" y="-5475208"/>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273050" y="1027749"/>
              <a:ext cx="12680953" cy="0"/>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rot="16200000">
              <a:off x="6094416" y="-4534474"/>
              <a:ext cx="0" cy="1261427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273050" y="1592101"/>
              <a:ext cx="12680953" cy="0"/>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11821366" y="-498396"/>
              <a:ext cx="0" cy="8013621"/>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4094442"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4230921"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7957904"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8094383"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9889635"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10026114"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26173"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2652"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2162711"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2299190" y="-498396"/>
              <a:ext cx="0" cy="7737396"/>
            </a:xfrm>
            <a:prstGeom prst="line">
              <a:avLst/>
            </a:prstGeom>
            <a:ln w="6350">
              <a:solidFill>
                <a:srgbClr val="FFDDD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338415" y="90721"/>
            <a:ext cx="11518535" cy="908043"/>
          </a:xfrm>
          <a:prstGeom prst="rect">
            <a:avLst/>
          </a:prstGeom>
          <a:effectLst/>
        </p:spPr>
        <p:txBody>
          <a:bodyPr vert="horz" lIns="0" tIns="0" rIns="0" bIns="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8415" y="1599480"/>
            <a:ext cx="11518535" cy="4622864"/>
          </a:xfrm>
          <a:prstGeom prst="rect">
            <a:avLst/>
          </a:prstGeom>
        </p:spPr>
        <p:txBody>
          <a:bodyPr vert="horz" lIns="9144"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Source level</a:t>
            </a:r>
            <a:endParaRPr lang="en-US" dirty="0"/>
          </a:p>
        </p:txBody>
      </p:sp>
      <p:sp>
        <p:nvSpPr>
          <p:cNvPr id="25" name="Rectangle 24"/>
          <p:cNvSpPr/>
          <p:nvPr userDrawn="1"/>
        </p:nvSpPr>
        <p:spPr>
          <a:xfrm rot="10800000" flipV="1">
            <a:off x="336637" y="0"/>
            <a:ext cx="11872004" cy="89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Footer Placeholder 3"/>
          <p:cNvSpPr>
            <a:spLocks noGrp="1"/>
          </p:cNvSpPr>
          <p:nvPr>
            <p:ph type="ftr" sz="quarter" idx="3"/>
          </p:nvPr>
        </p:nvSpPr>
        <p:spPr>
          <a:xfrm>
            <a:off x="333815" y="6270901"/>
            <a:ext cx="10739714" cy="428383"/>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pic>
        <p:nvPicPr>
          <p:cNvPr id="44" name="Picture 43" descr="Salesforce Log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183" y="6264065"/>
            <a:ext cx="614247" cy="429862"/>
          </a:xfrm>
          <a:prstGeom prst="rect">
            <a:avLst/>
          </a:prstGeom>
        </p:spPr>
      </p:pic>
    </p:spTree>
    <p:custDataLst>
      <p:tags r:id="rId5"/>
    </p:custDataLst>
    <p:extLst>
      <p:ext uri="{BB962C8B-B14F-4D97-AF65-F5344CB8AC3E}">
        <p14:creationId xmlns:p14="http://schemas.microsoft.com/office/powerpoint/2010/main" val="882199387"/>
      </p:ext>
    </p:extLst>
  </p:cSld>
  <p:clrMap bg1="lt1" tx1="dk1" bg2="lt2" tx2="dk2" accent1="accent1" accent2="accent2" accent3="accent3" accent4="accent4" accent5="accent5" accent6="accent6" hlink="hlink" folHlink="folHlink"/>
  <p:sldLayoutIdLst>
    <p:sldLayoutId id="2147483742" r:id="rId1"/>
    <p:sldLayoutId id="2147483763" r:id="rId2"/>
    <p:sldLayoutId id="214748377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marL="0" algn="l" defTabSz="914400" rtl="0" eaLnBrk="1" latinLnBrk="0" hangingPunct="1">
        <a:lnSpc>
          <a:spcPct val="90000"/>
        </a:lnSpc>
        <a:spcBef>
          <a:spcPct val="0"/>
        </a:spcBef>
        <a:buNone/>
        <a:defRPr lang="en-US" sz="3200" b="0" kern="1200" spc="-20" baseline="0" dirty="0">
          <a:solidFill>
            <a:schemeClr val="accent1"/>
          </a:solidFill>
          <a:latin typeface="+mj-lt"/>
          <a:ea typeface="+mj-ea"/>
          <a:cs typeface="+mj-cs"/>
        </a:defRPr>
      </a:lvl1pPr>
    </p:titleStyle>
    <p:body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rgbClr val="0079A8"/>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3"/>
    </p:custDataLst>
  </p:cSld>
  <p:clrMap bg1="lt1" tx1="dk1" bg2="lt2" tx2="dk2" accent1="accent1" accent2="accent2" accent3="accent3" accent4="accent4" accent5="accent5" accent6="accent6" hlink="hlink" folHlink="folHlink"/>
  <p:sldLayoutIdLst>
    <p:sldLayoutId id="2147483733" r:id="rId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tags" Target="../tags/tag15.xml"/><Relationship Id="rId2"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6.png"/><Relationship Id="rId4" Type="http://schemas.openxmlformats.org/officeDocument/2006/relationships/image" Target="../media/image177.png"/><Relationship Id="rId5" Type="http://schemas.openxmlformats.org/officeDocument/2006/relationships/image" Target="../media/image178.png"/><Relationship Id="rId1" Type="http://schemas.openxmlformats.org/officeDocument/2006/relationships/slideLayout" Target="../slideLayouts/slideLayout1.xml"/><Relationship Id="rId2" Type="http://schemas.openxmlformats.org/officeDocument/2006/relationships/image" Target="../media/image17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1.png"/><Relationship Id="rId3" Type="http://schemas.openxmlformats.org/officeDocument/2006/relationships/image" Target="../media/image18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3.png"/></Relationships>
</file>

<file path=ppt/slides/_rels/slide1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4.png"/><Relationship Id="rId4" Type="http://schemas.openxmlformats.org/officeDocument/2006/relationships/image" Target="../media/image185.png"/><Relationship Id="rId5" Type="http://schemas.openxmlformats.org/officeDocument/2006/relationships/image" Target="../media/image186.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6.png"/><Relationship Id="rId4" Type="http://schemas.openxmlformats.org/officeDocument/2006/relationships/image" Target="../media/image187.png"/><Relationship Id="rId5" Type="http://schemas.openxmlformats.org/officeDocument/2006/relationships/image" Target="../media/image188.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9.png"/><Relationship Id="rId4" Type="http://schemas.openxmlformats.org/officeDocument/2006/relationships/image" Target="../media/image190.png"/><Relationship Id="rId5" Type="http://schemas.openxmlformats.org/officeDocument/2006/relationships/image" Target="../media/image191.png"/><Relationship Id="rId6" Type="http://schemas.openxmlformats.org/officeDocument/2006/relationships/image" Target="../media/image186.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192.png"/></Relationships>
</file>

<file path=ppt/slides/_rels/slide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image" Target="../media/image193.png"/></Relationships>
</file>

<file path=ppt/slides/_rels/slide21.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3.xml"/><Relationship Id="rId3" Type="http://schemas.openxmlformats.org/officeDocument/2006/relationships/image" Target="../media/image194.png"/></Relationships>
</file>

<file path=ppt/slides/_rels/slide22.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19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7.png"/><Relationship Id="rId3" Type="http://schemas.openxmlformats.org/officeDocument/2006/relationships/image" Target="../media/image198.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4" Type="http://schemas.openxmlformats.org/officeDocument/2006/relationships/hyperlink" Target="https://help.salesforce.com/HTViewHelpDoc?id=duplicate_prevention_map_of_concepts.htm&amp;language=en_US" TargetMode="External"/><Relationship Id="rId1" Type="http://schemas.openxmlformats.org/officeDocument/2006/relationships/slideLayout" Target="../slideLayouts/slideLayout8.xml"/><Relationship Id="rId2" Type="http://schemas.openxmlformats.org/officeDocument/2006/relationships/image" Target="../media/image19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3.png"/></Relationships>
</file>

<file path=ppt/slides/_rels/slide3.xml.rels><?xml version="1.0" encoding="UTF-8" standalone="yes"?>
<Relationships xmlns="http://schemas.openxmlformats.org/package/2006/relationships"><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jpeg"/><Relationship Id="rId18" Type="http://schemas.openxmlformats.org/officeDocument/2006/relationships/image" Target="../media/image35.jpeg"/><Relationship Id="rId19" Type="http://schemas.openxmlformats.org/officeDocument/2006/relationships/image" Target="../media/image36.jpeg"/><Relationship Id="rId60" Type="http://schemas.openxmlformats.org/officeDocument/2006/relationships/image" Target="../media/image77.jpeg"/><Relationship Id="rId61" Type="http://schemas.openxmlformats.org/officeDocument/2006/relationships/image" Target="../media/image78.jpeg"/><Relationship Id="rId62" Type="http://schemas.openxmlformats.org/officeDocument/2006/relationships/image" Target="../media/image79.jpeg"/><Relationship Id="rId63" Type="http://schemas.openxmlformats.org/officeDocument/2006/relationships/image" Target="../media/image80.jpeg"/><Relationship Id="rId64" Type="http://schemas.openxmlformats.org/officeDocument/2006/relationships/image" Target="../media/image81.jpeg"/><Relationship Id="rId65" Type="http://schemas.openxmlformats.org/officeDocument/2006/relationships/image" Target="../media/image82.jpeg"/><Relationship Id="rId66" Type="http://schemas.openxmlformats.org/officeDocument/2006/relationships/image" Target="../media/image83.jpeg"/><Relationship Id="rId67" Type="http://schemas.openxmlformats.org/officeDocument/2006/relationships/image" Target="../media/image84.jpeg"/><Relationship Id="rId68" Type="http://schemas.openxmlformats.org/officeDocument/2006/relationships/image" Target="../media/image85.jpeg"/><Relationship Id="rId69" Type="http://schemas.openxmlformats.org/officeDocument/2006/relationships/image" Target="../media/image86.jpeg"/><Relationship Id="rId120" Type="http://schemas.openxmlformats.org/officeDocument/2006/relationships/image" Target="../media/image137.jpeg"/><Relationship Id="rId121" Type="http://schemas.openxmlformats.org/officeDocument/2006/relationships/image" Target="../media/image138.jpeg"/><Relationship Id="rId122" Type="http://schemas.openxmlformats.org/officeDocument/2006/relationships/image" Target="../media/image139.jpeg"/><Relationship Id="rId123" Type="http://schemas.openxmlformats.org/officeDocument/2006/relationships/image" Target="../media/image140.jpeg"/><Relationship Id="rId124" Type="http://schemas.openxmlformats.org/officeDocument/2006/relationships/image" Target="../media/image141.jpeg"/><Relationship Id="rId125" Type="http://schemas.openxmlformats.org/officeDocument/2006/relationships/image" Target="../media/image142.jpeg"/><Relationship Id="rId126" Type="http://schemas.openxmlformats.org/officeDocument/2006/relationships/image" Target="../media/image143.jpeg"/><Relationship Id="rId127" Type="http://schemas.openxmlformats.org/officeDocument/2006/relationships/image" Target="../media/image144.jpeg"/><Relationship Id="rId128" Type="http://schemas.openxmlformats.org/officeDocument/2006/relationships/image" Target="../media/image145.jpeg"/><Relationship Id="rId129" Type="http://schemas.openxmlformats.org/officeDocument/2006/relationships/image" Target="../media/image146.jpeg"/><Relationship Id="rId40" Type="http://schemas.openxmlformats.org/officeDocument/2006/relationships/image" Target="../media/image57.jpeg"/><Relationship Id="rId41" Type="http://schemas.openxmlformats.org/officeDocument/2006/relationships/image" Target="../media/image58.jpeg"/><Relationship Id="rId42" Type="http://schemas.openxmlformats.org/officeDocument/2006/relationships/image" Target="../media/image59.jpeg"/><Relationship Id="rId90" Type="http://schemas.openxmlformats.org/officeDocument/2006/relationships/image" Target="../media/image107.jpeg"/><Relationship Id="rId91" Type="http://schemas.openxmlformats.org/officeDocument/2006/relationships/image" Target="../media/image108.jpeg"/><Relationship Id="rId92" Type="http://schemas.openxmlformats.org/officeDocument/2006/relationships/image" Target="../media/image109.jpeg"/><Relationship Id="rId93" Type="http://schemas.openxmlformats.org/officeDocument/2006/relationships/image" Target="../media/image110.jpeg"/><Relationship Id="rId94" Type="http://schemas.openxmlformats.org/officeDocument/2006/relationships/image" Target="../media/image111.jpeg"/><Relationship Id="rId95" Type="http://schemas.openxmlformats.org/officeDocument/2006/relationships/image" Target="../media/image112.jpeg"/><Relationship Id="rId96" Type="http://schemas.openxmlformats.org/officeDocument/2006/relationships/image" Target="../media/image113.jpeg"/><Relationship Id="rId101" Type="http://schemas.openxmlformats.org/officeDocument/2006/relationships/image" Target="../media/image118.jpeg"/><Relationship Id="rId102" Type="http://schemas.openxmlformats.org/officeDocument/2006/relationships/image" Target="../media/image119.jpeg"/><Relationship Id="rId103" Type="http://schemas.openxmlformats.org/officeDocument/2006/relationships/image" Target="../media/image120.jpeg"/><Relationship Id="rId104" Type="http://schemas.openxmlformats.org/officeDocument/2006/relationships/image" Target="../media/image121.jpeg"/><Relationship Id="rId105" Type="http://schemas.openxmlformats.org/officeDocument/2006/relationships/image" Target="../media/image122.jpeg"/><Relationship Id="rId106" Type="http://schemas.openxmlformats.org/officeDocument/2006/relationships/image" Target="../media/image123.jpeg"/><Relationship Id="rId107" Type="http://schemas.openxmlformats.org/officeDocument/2006/relationships/image" Target="../media/image124.jpeg"/><Relationship Id="rId108" Type="http://schemas.openxmlformats.org/officeDocument/2006/relationships/image" Target="../media/image125.jpeg"/><Relationship Id="rId109" Type="http://schemas.openxmlformats.org/officeDocument/2006/relationships/image" Target="../media/image126.jpeg"/><Relationship Id="rId97" Type="http://schemas.openxmlformats.org/officeDocument/2006/relationships/image" Target="../media/image114.jpeg"/><Relationship Id="rId98" Type="http://schemas.openxmlformats.org/officeDocument/2006/relationships/image" Target="../media/image115.jpeg"/><Relationship Id="rId99" Type="http://schemas.openxmlformats.org/officeDocument/2006/relationships/image" Target="../media/image116.jpeg"/><Relationship Id="rId43" Type="http://schemas.openxmlformats.org/officeDocument/2006/relationships/image" Target="../media/image60.jpeg"/><Relationship Id="rId44" Type="http://schemas.openxmlformats.org/officeDocument/2006/relationships/image" Target="../media/image61.jpeg"/><Relationship Id="rId45" Type="http://schemas.openxmlformats.org/officeDocument/2006/relationships/image" Target="../media/image62.jpeg"/><Relationship Id="rId46" Type="http://schemas.openxmlformats.org/officeDocument/2006/relationships/image" Target="../media/image63.jpeg"/><Relationship Id="rId47" Type="http://schemas.openxmlformats.org/officeDocument/2006/relationships/image" Target="../media/image64.jpeg"/><Relationship Id="rId48" Type="http://schemas.openxmlformats.org/officeDocument/2006/relationships/image" Target="../media/image65.jpeg"/><Relationship Id="rId49" Type="http://schemas.openxmlformats.org/officeDocument/2006/relationships/image" Target="../media/image66.jpeg"/><Relationship Id="rId100" Type="http://schemas.openxmlformats.org/officeDocument/2006/relationships/image" Target="../media/image117.jpeg"/><Relationship Id="rId150" Type="http://schemas.openxmlformats.org/officeDocument/2006/relationships/image" Target="../media/image167.jpeg"/><Relationship Id="rId151" Type="http://schemas.openxmlformats.org/officeDocument/2006/relationships/image" Target="../media/image168.jpeg"/><Relationship Id="rId152" Type="http://schemas.openxmlformats.org/officeDocument/2006/relationships/image" Target="../media/image169.jpeg"/><Relationship Id="rId153" Type="http://schemas.openxmlformats.org/officeDocument/2006/relationships/image" Target="../media/image170.jpeg"/><Relationship Id="rId154" Type="http://schemas.openxmlformats.org/officeDocument/2006/relationships/image" Target="../media/image171.jpeg"/><Relationship Id="rId155" Type="http://schemas.openxmlformats.org/officeDocument/2006/relationships/image" Target="../media/image172.png"/><Relationship Id="rId20" Type="http://schemas.openxmlformats.org/officeDocument/2006/relationships/image" Target="../media/image37.jpeg"/><Relationship Id="rId21" Type="http://schemas.openxmlformats.org/officeDocument/2006/relationships/image" Target="../media/image38.jpeg"/><Relationship Id="rId22" Type="http://schemas.openxmlformats.org/officeDocument/2006/relationships/image" Target="../media/image39.jpeg"/><Relationship Id="rId70" Type="http://schemas.openxmlformats.org/officeDocument/2006/relationships/image" Target="../media/image87.jpeg"/><Relationship Id="rId71" Type="http://schemas.openxmlformats.org/officeDocument/2006/relationships/image" Target="../media/image88.jpeg"/><Relationship Id="rId72" Type="http://schemas.openxmlformats.org/officeDocument/2006/relationships/image" Target="../media/image89.jpeg"/><Relationship Id="rId73" Type="http://schemas.openxmlformats.org/officeDocument/2006/relationships/image" Target="../media/image90.jpeg"/><Relationship Id="rId74" Type="http://schemas.openxmlformats.org/officeDocument/2006/relationships/image" Target="../media/image91.jpeg"/><Relationship Id="rId75" Type="http://schemas.openxmlformats.org/officeDocument/2006/relationships/image" Target="../media/image92.jpeg"/><Relationship Id="rId76" Type="http://schemas.openxmlformats.org/officeDocument/2006/relationships/image" Target="../media/image93.jpeg"/><Relationship Id="rId77" Type="http://schemas.openxmlformats.org/officeDocument/2006/relationships/image" Target="../media/image94.jpeg"/><Relationship Id="rId78" Type="http://schemas.openxmlformats.org/officeDocument/2006/relationships/image" Target="../media/image95.jpeg"/><Relationship Id="rId79" Type="http://schemas.openxmlformats.org/officeDocument/2006/relationships/image" Target="../media/image96.jpeg"/><Relationship Id="rId23" Type="http://schemas.openxmlformats.org/officeDocument/2006/relationships/image" Target="../media/image40.jpeg"/><Relationship Id="rId24" Type="http://schemas.openxmlformats.org/officeDocument/2006/relationships/image" Target="../media/image41.jpeg"/><Relationship Id="rId25" Type="http://schemas.openxmlformats.org/officeDocument/2006/relationships/image" Target="../media/image42.jpeg"/><Relationship Id="rId26" Type="http://schemas.openxmlformats.org/officeDocument/2006/relationships/image" Target="../media/image43.jpeg"/><Relationship Id="rId27" Type="http://schemas.openxmlformats.org/officeDocument/2006/relationships/image" Target="../media/image44.jpeg"/><Relationship Id="rId28" Type="http://schemas.openxmlformats.org/officeDocument/2006/relationships/image" Target="../media/image45.jpeg"/><Relationship Id="rId29" Type="http://schemas.openxmlformats.org/officeDocument/2006/relationships/image" Target="../media/image46.jpeg"/><Relationship Id="rId130" Type="http://schemas.openxmlformats.org/officeDocument/2006/relationships/image" Target="../media/image147.jpeg"/><Relationship Id="rId131" Type="http://schemas.openxmlformats.org/officeDocument/2006/relationships/image" Target="../media/image148.jpeg"/><Relationship Id="rId132" Type="http://schemas.openxmlformats.org/officeDocument/2006/relationships/image" Target="../media/image149.jpeg"/><Relationship Id="rId133" Type="http://schemas.openxmlformats.org/officeDocument/2006/relationships/image" Target="../media/image150.jpeg"/><Relationship Id="rId134" Type="http://schemas.openxmlformats.org/officeDocument/2006/relationships/image" Target="../media/image151.jpeg"/><Relationship Id="rId135" Type="http://schemas.openxmlformats.org/officeDocument/2006/relationships/image" Target="../media/image152.jpeg"/><Relationship Id="rId136" Type="http://schemas.openxmlformats.org/officeDocument/2006/relationships/image" Target="../media/image153.jpeg"/><Relationship Id="rId137" Type="http://schemas.openxmlformats.org/officeDocument/2006/relationships/image" Target="../media/image154.jpeg"/><Relationship Id="rId138" Type="http://schemas.openxmlformats.org/officeDocument/2006/relationships/image" Target="../media/image155.jpeg"/><Relationship Id="rId139" Type="http://schemas.openxmlformats.org/officeDocument/2006/relationships/image" Target="../media/image156.jpe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50" Type="http://schemas.openxmlformats.org/officeDocument/2006/relationships/image" Target="../media/image67.jpeg"/><Relationship Id="rId51" Type="http://schemas.openxmlformats.org/officeDocument/2006/relationships/image" Target="../media/image68.jpeg"/><Relationship Id="rId52" Type="http://schemas.openxmlformats.org/officeDocument/2006/relationships/image" Target="../media/image69.jpeg"/><Relationship Id="rId53" Type="http://schemas.openxmlformats.org/officeDocument/2006/relationships/image" Target="../media/image70.jpeg"/><Relationship Id="rId54" Type="http://schemas.openxmlformats.org/officeDocument/2006/relationships/image" Target="../media/image71.jpeg"/><Relationship Id="rId55" Type="http://schemas.openxmlformats.org/officeDocument/2006/relationships/image" Target="../media/image72.jpeg"/><Relationship Id="rId56" Type="http://schemas.openxmlformats.org/officeDocument/2006/relationships/image" Target="../media/image73.jpeg"/><Relationship Id="rId57" Type="http://schemas.openxmlformats.org/officeDocument/2006/relationships/image" Target="../media/image74.jpeg"/><Relationship Id="rId58" Type="http://schemas.openxmlformats.org/officeDocument/2006/relationships/image" Target="../media/image75.jpeg"/><Relationship Id="rId59" Type="http://schemas.openxmlformats.org/officeDocument/2006/relationships/image" Target="../media/image76.jpeg"/><Relationship Id="rId110" Type="http://schemas.openxmlformats.org/officeDocument/2006/relationships/image" Target="../media/image127.jpeg"/><Relationship Id="rId111" Type="http://schemas.openxmlformats.org/officeDocument/2006/relationships/image" Target="../media/image128.jpeg"/><Relationship Id="rId112" Type="http://schemas.openxmlformats.org/officeDocument/2006/relationships/image" Target="../media/image129.jpeg"/><Relationship Id="rId113" Type="http://schemas.openxmlformats.org/officeDocument/2006/relationships/image" Target="../media/image130.jpeg"/><Relationship Id="rId114" Type="http://schemas.openxmlformats.org/officeDocument/2006/relationships/image" Target="../media/image131.jpeg"/><Relationship Id="rId115" Type="http://schemas.openxmlformats.org/officeDocument/2006/relationships/image" Target="../media/image132.jpeg"/><Relationship Id="rId116" Type="http://schemas.openxmlformats.org/officeDocument/2006/relationships/image" Target="../media/image133.jpeg"/><Relationship Id="rId117" Type="http://schemas.openxmlformats.org/officeDocument/2006/relationships/image" Target="../media/image134.jpeg"/><Relationship Id="rId118" Type="http://schemas.openxmlformats.org/officeDocument/2006/relationships/image" Target="../media/image135.jpeg"/><Relationship Id="rId119" Type="http://schemas.openxmlformats.org/officeDocument/2006/relationships/image" Target="../media/image136.jpeg"/><Relationship Id="rId30" Type="http://schemas.openxmlformats.org/officeDocument/2006/relationships/image" Target="../media/image47.jpeg"/><Relationship Id="rId31" Type="http://schemas.openxmlformats.org/officeDocument/2006/relationships/image" Target="../media/image48.jpeg"/><Relationship Id="rId32" Type="http://schemas.openxmlformats.org/officeDocument/2006/relationships/image" Target="../media/image49.jpeg"/><Relationship Id="rId33" Type="http://schemas.openxmlformats.org/officeDocument/2006/relationships/image" Target="../media/image50.jpeg"/><Relationship Id="rId34" Type="http://schemas.openxmlformats.org/officeDocument/2006/relationships/image" Target="../media/image51.jpeg"/><Relationship Id="rId35" Type="http://schemas.openxmlformats.org/officeDocument/2006/relationships/image" Target="../media/image52.jpeg"/><Relationship Id="rId36" Type="http://schemas.openxmlformats.org/officeDocument/2006/relationships/image" Target="../media/image53.jpeg"/><Relationship Id="rId37" Type="http://schemas.openxmlformats.org/officeDocument/2006/relationships/image" Target="../media/image54.jpeg"/><Relationship Id="rId38" Type="http://schemas.openxmlformats.org/officeDocument/2006/relationships/image" Target="../media/image55.jpeg"/><Relationship Id="rId39" Type="http://schemas.openxmlformats.org/officeDocument/2006/relationships/image" Target="../media/image56.jpeg"/><Relationship Id="rId80" Type="http://schemas.openxmlformats.org/officeDocument/2006/relationships/image" Target="../media/image97.jpeg"/><Relationship Id="rId81" Type="http://schemas.openxmlformats.org/officeDocument/2006/relationships/image" Target="../media/image98.jpeg"/><Relationship Id="rId82" Type="http://schemas.openxmlformats.org/officeDocument/2006/relationships/image" Target="../media/image99.jpeg"/><Relationship Id="rId83" Type="http://schemas.openxmlformats.org/officeDocument/2006/relationships/image" Target="../media/image100.jpeg"/><Relationship Id="rId84" Type="http://schemas.openxmlformats.org/officeDocument/2006/relationships/image" Target="../media/image101.jpeg"/><Relationship Id="rId85" Type="http://schemas.openxmlformats.org/officeDocument/2006/relationships/image" Target="../media/image102.jpeg"/><Relationship Id="rId86" Type="http://schemas.openxmlformats.org/officeDocument/2006/relationships/image" Target="../media/image103.jpeg"/><Relationship Id="rId87" Type="http://schemas.openxmlformats.org/officeDocument/2006/relationships/image" Target="../media/image104.jpeg"/><Relationship Id="rId88" Type="http://schemas.openxmlformats.org/officeDocument/2006/relationships/image" Target="../media/image105.jpeg"/><Relationship Id="rId89" Type="http://schemas.openxmlformats.org/officeDocument/2006/relationships/image" Target="../media/image106.jpeg"/><Relationship Id="rId140" Type="http://schemas.openxmlformats.org/officeDocument/2006/relationships/image" Target="../media/image157.jpeg"/><Relationship Id="rId141" Type="http://schemas.openxmlformats.org/officeDocument/2006/relationships/image" Target="../media/image158.jpeg"/><Relationship Id="rId142" Type="http://schemas.openxmlformats.org/officeDocument/2006/relationships/image" Target="../media/image159.jpeg"/><Relationship Id="rId143" Type="http://schemas.openxmlformats.org/officeDocument/2006/relationships/image" Target="../media/image160.jpeg"/><Relationship Id="rId144" Type="http://schemas.openxmlformats.org/officeDocument/2006/relationships/image" Target="../media/image161.jpeg"/><Relationship Id="rId145" Type="http://schemas.openxmlformats.org/officeDocument/2006/relationships/image" Target="../media/image162.jpeg"/><Relationship Id="rId146" Type="http://schemas.openxmlformats.org/officeDocument/2006/relationships/image" Target="../media/image163.jpeg"/><Relationship Id="rId147" Type="http://schemas.openxmlformats.org/officeDocument/2006/relationships/image" Target="../media/image164.jpeg"/><Relationship Id="rId148" Type="http://schemas.openxmlformats.org/officeDocument/2006/relationships/image" Target="../media/image165.jpeg"/><Relationship Id="rId149" Type="http://schemas.openxmlformats.org/officeDocument/2006/relationships/image" Target="../media/image16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5.png"/><Relationship Id="rId3" Type="http://schemas.openxmlformats.org/officeDocument/2006/relationships/image" Target="../media/image206.png"/></Relationships>
</file>

<file path=ppt/slides/_rels/slide32.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3.xml"/><Relationship Id="rId3" Type="http://schemas.openxmlformats.org/officeDocument/2006/relationships/image" Target="../media/image207.png"/></Relationships>
</file>

<file path=ppt/slides/_rels/slide33.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3.xml"/><Relationship Id="rId3" Type="http://schemas.openxmlformats.org/officeDocument/2006/relationships/image" Target="../media/image208.png"/></Relationships>
</file>

<file path=ppt/slides/_rels/slide34.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3.xml"/><Relationship Id="rId3" Type="http://schemas.openxmlformats.org/officeDocument/2006/relationships/image" Target="../media/image209.png"/></Relationships>
</file>

<file path=ppt/slides/_rels/slide35.xml.rels><?xml version="1.0" encoding="UTF-8" standalone="yes"?>
<Relationships xmlns="http://schemas.openxmlformats.org/package/2006/relationships"><Relationship Id="rId3" Type="http://schemas.openxmlformats.org/officeDocument/2006/relationships/image" Target="../media/image210.png"/><Relationship Id="rId4" Type="http://schemas.openxmlformats.org/officeDocument/2006/relationships/image" Target="../media/image211.png"/><Relationship Id="rId1" Type="http://schemas.openxmlformats.org/officeDocument/2006/relationships/tags" Target="../tags/tag30.xml"/><Relationship Id="rId2"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3.png"/></Relationships>
</file>

<file path=ppt/slides/_rels/slide38.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image" Target="../media/image2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7.png"/></Relationships>
</file>

<file path=ppt/slides/_rels/slide46.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image" Target="../media/image218.png"/></Relationships>
</file>

<file path=ppt/slides/_rels/slide48.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 Id="rId3" Type="http://schemas.openxmlformats.org/officeDocument/2006/relationships/image" Target="../media/image219.jpeg"/></Relationships>
</file>

<file path=ppt/slides/_rels/slide49.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image" Target="../media/image220.jpeg"/></Relationships>
</file>

<file path=ppt/slides/_rels/slide5.xml.rels><?xml version="1.0" encoding="UTF-8" standalone="yes"?>
<Relationships xmlns="http://schemas.openxmlformats.org/package/2006/relationships"><Relationship Id="rId3" Type="http://schemas.openxmlformats.org/officeDocument/2006/relationships/hyperlink" Target="http://releasenotes.docs.salesforce.com/en-us/spring15/release-notes/salesforce_release_notes.htm"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ww.salesforce.com/customer-resources/releases/spring15/" TargetMode="External"/></Relationships>
</file>

<file path=ppt/slides/_rels/slide50.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image" Target="../media/image221.png"/></Relationships>
</file>

<file path=ppt/slides/_rels/slide51.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image" Target="../media/image222.jpeg"/></Relationships>
</file>

<file path=ppt/slides/_rels/slide52.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11.xml"/><Relationship Id="rId3" Type="http://schemas.openxmlformats.org/officeDocument/2006/relationships/notesSlide" Target="../notesSlides/notesSlide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23.jpeg"/><Relationship Id="rId5" Type="http://schemas.openxmlformats.org/officeDocument/2006/relationships/image" Target="../media/image224.png"/><Relationship Id="rId6" Type="http://schemas.openxmlformats.org/officeDocument/2006/relationships/image" Target="../media/image225.png"/><Relationship Id="rId7" Type="http://schemas.openxmlformats.org/officeDocument/2006/relationships/image" Target="../media/image226.png"/><Relationship Id="rId8" Type="http://schemas.openxmlformats.org/officeDocument/2006/relationships/image" Target="../media/image227.png"/><Relationship Id="rId9" Type="http://schemas.openxmlformats.org/officeDocument/2006/relationships/image" Target="../media/image228.png"/><Relationship Id="rId10" Type="http://schemas.openxmlformats.org/officeDocument/2006/relationships/image" Target="../media/image229.png"/><Relationship Id="rId11" Type="http://schemas.openxmlformats.org/officeDocument/2006/relationships/image" Target="../media/image2.png"/><Relationship Id="rId1" Type="http://schemas.openxmlformats.org/officeDocument/2006/relationships/tags" Target="../tags/tag41.x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30.png"/><Relationship Id="rId5" Type="http://schemas.openxmlformats.org/officeDocument/2006/relationships/image" Target="../media/image231.png"/><Relationship Id="rId6" Type="http://schemas.openxmlformats.org/officeDocument/2006/relationships/image" Target="../media/image232.png"/><Relationship Id="rId7" Type="http://schemas.openxmlformats.org/officeDocument/2006/relationships/image" Target="../media/image233.png"/><Relationship Id="rId8" Type="http://schemas.openxmlformats.org/officeDocument/2006/relationships/image" Target="../media/image234.png"/><Relationship Id="rId9" Type="http://schemas.openxmlformats.org/officeDocument/2006/relationships/image" Target="../media/image235.png"/><Relationship Id="rId10" Type="http://schemas.openxmlformats.org/officeDocument/2006/relationships/image" Target="../media/image236.png"/><Relationship Id="rId1" Type="http://schemas.openxmlformats.org/officeDocument/2006/relationships/tags" Target="../tags/tag42.xml"/><Relationship Id="rId2"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37.png"/><Relationship Id="rId1" Type="http://schemas.openxmlformats.org/officeDocument/2006/relationships/tags" Target="../tags/tag43.xml"/><Relationship Id="rId2"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1.xml"/><Relationship Id="rId3" Type="http://schemas.openxmlformats.org/officeDocument/2006/relationships/image" Target="../media/image238.png"/></Relationships>
</file>

<file path=ppt/slides/_rels/slide57.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1.xml"/><Relationship Id="rId3" Type="http://schemas.openxmlformats.org/officeDocument/2006/relationships/image" Target="../media/image239.png"/></Relationships>
</file>

<file path=ppt/slides/_rels/slide58.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40.png"/><Relationship Id="rId1" Type="http://schemas.openxmlformats.org/officeDocument/2006/relationships/tags" Target="../tags/tag47.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41.png"/><Relationship Id="rId1" Type="http://schemas.openxmlformats.org/officeDocument/2006/relationships/tags" Target="../tags/tag48.x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42.png"/><Relationship Id="rId1" Type="http://schemas.openxmlformats.org/officeDocument/2006/relationships/tags" Target="../tags/tag49.xml"/><Relationship Id="rId2"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43.png"/><Relationship Id="rId5" Type="http://schemas.openxmlformats.org/officeDocument/2006/relationships/image" Target="../media/image244.png"/><Relationship Id="rId1" Type="http://schemas.openxmlformats.org/officeDocument/2006/relationships/tags" Target="../tags/tag50.xml"/><Relationship Id="rId2"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45.png"/><Relationship Id="rId5" Type="http://schemas.openxmlformats.org/officeDocument/2006/relationships/image" Target="../media/image246.png"/><Relationship Id="rId1" Type="http://schemas.openxmlformats.org/officeDocument/2006/relationships/tags" Target="../tags/tag51.x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47.png"/></Relationships>
</file>

<file path=ppt/slides/_rels/slide65.xml.rels><?xml version="1.0" encoding="UTF-8" standalone="yes"?>
<Relationships xmlns="http://schemas.openxmlformats.org/package/2006/relationships"><Relationship Id="rId3" Type="http://schemas.openxmlformats.org/officeDocument/2006/relationships/hyperlink" Target="http://www.salesforcefoundation.org/help" TargetMode="External"/><Relationship Id="rId4" Type="http://schemas.openxmlformats.org/officeDocument/2006/relationships/hyperlink" Target="http://www.salesforce.com/customer-resources/releases/spring15/" TargetMode="External"/><Relationship Id="rId5" Type="http://schemas.openxmlformats.org/officeDocument/2006/relationships/hyperlink" Target="http://releasenotes.docs.salesforce.com/en-us/spring15/release-notes/salesforce_release_notes.htm" TargetMode="External"/><Relationship Id="rId6" Type="http://schemas.openxmlformats.org/officeDocument/2006/relationships/hyperlink" Target="http://releasenotes.docs.salesforce.com/spring15/spring15/release-notes/rn_sales_duplicate_management_intro.htm" TargetMode="External"/><Relationship Id="rId7" Type="http://schemas.openxmlformats.org/officeDocument/2006/relationships/hyperlink" Target="https://help.salesforce.com/HTViewHelpDoc?id=process_overview.htm&amp;language=en_US" TargetMode="External"/><Relationship Id="rId1" Type="http://schemas.openxmlformats.org/officeDocument/2006/relationships/slideLayout" Target="../slideLayouts/slideLayout2.xml"/><Relationship Id="rId2" Type="http://schemas.openxmlformats.org/officeDocument/2006/relationships/hyperlink" Target="http://powerofus.force.com" TargetMode="External"/></Relationships>
</file>

<file path=ppt/slides/_rels/slide66.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4.png"/></Relationships>
</file>

<file path=ppt/slides/_rels/slide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6.png"/><Relationship Id="rId4" Type="http://schemas.openxmlformats.org/officeDocument/2006/relationships/image" Target="../media/image177.png"/><Relationship Id="rId5" Type="http://schemas.openxmlformats.org/officeDocument/2006/relationships/image" Target="../media/image178.png"/><Relationship Id="rId1" Type="http://schemas.openxmlformats.org/officeDocument/2006/relationships/slideLayout" Target="../slideLayouts/slideLayout1.xml"/><Relationship Id="rId2" Type="http://schemas.openxmlformats.org/officeDocument/2006/relationships/image" Target="../media/image1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Highlights of Spring </a:t>
            </a:r>
            <a:r>
              <a:rPr lang="en-US" dirty="0"/>
              <a:t>’</a:t>
            </a:r>
            <a:r>
              <a:rPr lang="en-US" dirty="0" smtClean="0"/>
              <a:t>15</a:t>
            </a:r>
            <a:r>
              <a:rPr lang="en-US" dirty="0"/>
              <a:t/>
            </a:r>
            <a:br>
              <a:rPr lang="en-US" dirty="0"/>
            </a:b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0567" y="903266"/>
            <a:ext cx="3681592" cy="998633"/>
          </a:xfrm>
          <a:prstGeom prst="rect">
            <a:avLst/>
          </a:prstGeom>
        </p:spPr>
      </p:pic>
      <p:sp>
        <p:nvSpPr>
          <p:cNvPr id="2" name="Subtitle 1"/>
          <p:cNvSpPr>
            <a:spLocks noGrp="1"/>
          </p:cNvSpPr>
          <p:nvPr>
            <p:ph type="subTitle" idx="1"/>
          </p:nvPr>
        </p:nvSpPr>
        <p:spPr/>
        <p:txBody>
          <a:bodyPr/>
          <a:lstStyle/>
          <a:p>
            <a:endParaRPr lang="en-US"/>
          </a:p>
        </p:txBody>
      </p:sp>
      <p:sp>
        <p:nvSpPr>
          <p:cNvPr id="5" name="TextBox 4"/>
          <p:cNvSpPr txBox="1"/>
          <p:nvPr/>
        </p:nvSpPr>
        <p:spPr>
          <a:xfrm>
            <a:off x="8416470" y="5116530"/>
            <a:ext cx="3404548" cy="1200329"/>
          </a:xfrm>
          <a:prstGeom prst="rect">
            <a:avLst/>
          </a:prstGeom>
          <a:noFill/>
        </p:spPr>
        <p:txBody>
          <a:bodyPr wrap="square" rtlCol="0">
            <a:spAutoFit/>
          </a:bodyPr>
          <a:lstStyle/>
          <a:p>
            <a:r>
              <a:rPr lang="en-US" sz="1800" b="1" dirty="0">
                <a:solidFill>
                  <a:schemeClr val="bg1"/>
                </a:solidFill>
                <a:latin typeface="Arial" pitchFamily="34" charset="0"/>
                <a:cs typeface="Arial" pitchFamily="34" charset="0"/>
              </a:rPr>
              <a:t>Marc Baizman</a:t>
            </a:r>
          </a:p>
          <a:p>
            <a:r>
              <a:rPr lang="en-US" sz="1800" b="1" dirty="0">
                <a:solidFill>
                  <a:schemeClr val="bg1"/>
                </a:solidFill>
                <a:latin typeface="Arial" pitchFamily="34" charset="0"/>
                <a:cs typeface="Arial" pitchFamily="34" charset="0"/>
              </a:rPr>
              <a:t>Customer Success </a:t>
            </a:r>
            <a:r>
              <a:rPr lang="en-US" sz="1800" b="1" dirty="0" smtClean="0">
                <a:solidFill>
                  <a:schemeClr val="bg1"/>
                </a:solidFill>
                <a:latin typeface="Arial" pitchFamily="34" charset="0"/>
                <a:cs typeface="Arial" pitchFamily="34" charset="0"/>
              </a:rPr>
              <a:t>Director</a:t>
            </a:r>
            <a:endParaRPr lang="en-US" sz="1800" b="1" dirty="0">
              <a:solidFill>
                <a:schemeClr val="bg1"/>
              </a:solidFill>
              <a:latin typeface="Arial" pitchFamily="34" charset="0"/>
              <a:cs typeface="Arial" pitchFamily="34" charset="0"/>
            </a:endParaRPr>
          </a:p>
          <a:p>
            <a:r>
              <a:rPr lang="en-US" sz="1800" b="1" dirty="0">
                <a:solidFill>
                  <a:schemeClr val="bg1"/>
                </a:solidFill>
                <a:latin typeface="Arial" pitchFamily="34" charset="0"/>
                <a:cs typeface="Arial" pitchFamily="34" charset="0"/>
              </a:rPr>
              <a:t>Salesforce.com </a:t>
            </a:r>
            <a:r>
              <a:rPr lang="en-US" sz="1800" b="1" dirty="0" smtClean="0">
                <a:solidFill>
                  <a:schemeClr val="bg1"/>
                </a:solidFill>
                <a:latin typeface="Arial" pitchFamily="34" charset="0"/>
                <a:cs typeface="Arial" pitchFamily="34" charset="0"/>
              </a:rPr>
              <a:t>Foundation</a:t>
            </a:r>
          </a:p>
          <a:p>
            <a:r>
              <a:rPr lang="en-US" sz="1800" b="1" dirty="0" smtClean="0">
                <a:solidFill>
                  <a:schemeClr val="bg1"/>
                </a:solidFill>
                <a:latin typeface="Arial" pitchFamily="34" charset="0"/>
                <a:cs typeface="Arial" pitchFamily="34" charset="0"/>
              </a:rPr>
              <a:t>@</a:t>
            </a:r>
            <a:r>
              <a:rPr lang="en-US" sz="1800" b="1" dirty="0" err="1" smtClean="0">
                <a:solidFill>
                  <a:schemeClr val="bg1"/>
                </a:solidFill>
                <a:latin typeface="Arial" pitchFamily="34" charset="0"/>
                <a:cs typeface="Arial" pitchFamily="34" charset="0"/>
              </a:rPr>
              <a:t>mbaizman</a:t>
            </a:r>
            <a:endParaRPr lang="en-US" sz="1800" b="1" dirty="0">
              <a:solidFill>
                <a:schemeClr val="bg1"/>
              </a:solidFill>
              <a:latin typeface="Arial" pitchFamily="34" charset="0"/>
              <a:cs typeface="Arial" pitchFamily="34" charset="0"/>
            </a:endParaRPr>
          </a:p>
        </p:txBody>
      </p:sp>
      <p:pic>
        <p:nvPicPr>
          <p:cNvPr id="6" name="Picture 5" descr="baizman.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27781" y="2732484"/>
            <a:ext cx="1544719" cy="1629371"/>
          </a:xfrm>
          <a:prstGeom prst="roundRect">
            <a:avLst/>
          </a:prstGeom>
        </p:spPr>
      </p:pic>
    </p:spTree>
    <p:custDataLst>
      <p:tags r:id="rId1"/>
    </p:custDataLst>
    <p:extLst>
      <p:ext uri="{BB962C8B-B14F-4D97-AF65-F5344CB8AC3E}">
        <p14:creationId xmlns:p14="http://schemas.microsoft.com/office/powerpoint/2010/main" val="24016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676275"/>
            <a:ext cx="2434698" cy="5733490"/>
          </a:xfrm>
        </p:spPr>
        <p:txBody>
          <a:bodyPr/>
          <a:lstStyle/>
          <a:p>
            <a:pPr lvl="1"/>
            <a:r>
              <a:rPr lang="en-US" dirty="0" smtClean="0"/>
              <a:t>Get alerts based on personal threshold</a:t>
            </a:r>
          </a:p>
          <a:p>
            <a:pPr lvl="1"/>
            <a:r>
              <a:rPr lang="en-US" dirty="0" smtClean="0"/>
              <a:t>Notified via Salesforce1, Email, or Chatter</a:t>
            </a:r>
          </a:p>
          <a:p>
            <a:pPr lvl="1"/>
            <a:r>
              <a:rPr lang="en-US" dirty="0" smtClean="0"/>
              <a:t>Doesn’t count towards Scheduled Report Limits</a:t>
            </a:r>
          </a:p>
          <a:p>
            <a:pPr lvl="1"/>
            <a:r>
              <a:rPr lang="en-US" dirty="0" smtClean="0"/>
              <a:t>Limit – 5 subscriptions </a:t>
            </a:r>
            <a:br>
              <a:rPr lang="en-US" dirty="0" smtClean="0"/>
            </a:br>
            <a:r>
              <a:rPr lang="en-US" dirty="0" smtClean="0"/>
              <a:t>per user</a:t>
            </a:r>
          </a:p>
          <a:p>
            <a:pPr lvl="1"/>
            <a:r>
              <a:rPr lang="en-US" dirty="0" smtClean="0"/>
              <a:t>Available on </a:t>
            </a:r>
            <a:br>
              <a:rPr lang="en-US" dirty="0" smtClean="0"/>
            </a:br>
            <a:r>
              <a:rPr lang="en-US" dirty="0" smtClean="0"/>
              <a:t>PE, DE, EE, UE and </a:t>
            </a:r>
            <a:r>
              <a:rPr lang="en-US" dirty="0" err="1" smtClean="0"/>
              <a:t>PxE</a:t>
            </a:r>
            <a:endParaRPr lang="en-US" dirty="0"/>
          </a:p>
        </p:txBody>
      </p:sp>
      <p:sp>
        <p:nvSpPr>
          <p:cNvPr id="2" name="Title 1"/>
          <p:cNvSpPr>
            <a:spLocks noGrp="1"/>
          </p:cNvSpPr>
          <p:nvPr>
            <p:ph type="title"/>
          </p:nvPr>
        </p:nvSpPr>
        <p:spPr/>
        <p:txBody>
          <a:bodyPr/>
          <a:lstStyle/>
          <a:p>
            <a:r>
              <a:rPr lang="en-US" dirty="0" smtClean="0"/>
              <a:t>Key Capabilities – Report Notifications</a:t>
            </a:r>
            <a:endParaRPr lang="en-US"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14377"/>
          <a:stretch/>
        </p:blipFill>
        <p:spPr>
          <a:xfrm>
            <a:off x="7304549" y="739747"/>
            <a:ext cx="4887451" cy="1647842"/>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 r="1121" b="41846"/>
          <a:stretch/>
        </p:blipFill>
        <p:spPr>
          <a:xfrm>
            <a:off x="7575760" y="2458008"/>
            <a:ext cx="3181450" cy="3396381"/>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6" name="Group 5"/>
          <p:cNvGrpSpPr/>
          <p:nvPr/>
        </p:nvGrpSpPr>
        <p:grpSpPr>
          <a:xfrm>
            <a:off x="2706151" y="604899"/>
            <a:ext cx="4631352" cy="6150625"/>
            <a:chOff x="130219" y="604899"/>
            <a:chExt cx="3939976" cy="523244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20" y="604899"/>
              <a:ext cx="3726389" cy="230409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13762"/>
            <a:stretch/>
          </p:blipFill>
          <p:spPr>
            <a:xfrm>
              <a:off x="130219" y="2144801"/>
              <a:ext cx="3939976" cy="3692547"/>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18" name="Straight Arrow Connector 17"/>
            <p:cNvCxnSpPr/>
            <p:nvPr/>
          </p:nvCxnSpPr>
          <p:spPr>
            <a:xfrm flipH="1">
              <a:off x="965590" y="1826338"/>
              <a:ext cx="2725143" cy="1203077"/>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rot="20028410">
            <a:off x="2860858" y="2777974"/>
            <a:ext cx="5876055" cy="769441"/>
          </a:xfrm>
          <a:prstGeom prst="rect">
            <a:avLst/>
          </a:prstGeom>
          <a:solidFill>
            <a:schemeClr val="bg1"/>
          </a:solidFill>
          <a:ln>
            <a:noFill/>
          </a:ln>
        </p:spPr>
        <p:txBody>
          <a:bodyPr wrap="square" rtlCol="0">
            <a:spAutoFit/>
          </a:bodyPr>
          <a:lstStyle/>
          <a:p>
            <a:pPr marL="223838" indent="-223838" algn="l"/>
            <a:r>
              <a:rPr lang="en-US" sz="4400" b="1" dirty="0" smtClean="0">
                <a:solidFill>
                  <a:srgbClr val="FF0000"/>
                </a:solidFill>
                <a:latin typeface="Arial" pitchFamily="34" charset="0"/>
                <a:cs typeface="Arial" pitchFamily="34" charset="0"/>
              </a:rPr>
              <a:t>Live Demo</a:t>
            </a:r>
          </a:p>
        </p:txBody>
      </p:sp>
    </p:spTree>
    <p:extLst>
      <p:ext uri="{BB962C8B-B14F-4D97-AF65-F5344CB8AC3E}">
        <p14:creationId xmlns:p14="http://schemas.microsoft.com/office/powerpoint/2010/main" val="326458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4125" y="676275"/>
            <a:ext cx="2299676" cy="5733490"/>
          </a:xfrm>
        </p:spPr>
        <p:txBody>
          <a:bodyPr/>
          <a:lstStyle/>
          <a:p>
            <a:r>
              <a:rPr lang="en-US" b="1" dirty="0"/>
              <a:t>Purpose</a:t>
            </a:r>
            <a:r>
              <a:rPr lang="en-US" b="1" dirty="0" smtClean="0"/>
              <a:t>:</a:t>
            </a:r>
            <a:br>
              <a:rPr lang="en-US" b="1" dirty="0" smtClean="0"/>
            </a:br>
            <a:r>
              <a:rPr lang="en-US" dirty="0" smtClean="0"/>
              <a:t>View up to </a:t>
            </a:r>
            <a:r>
              <a:rPr lang="en-US" dirty="0"/>
              <a:t>three columns of dashboard in landscape and portrait mode on </a:t>
            </a:r>
            <a:r>
              <a:rPr lang="en-US" dirty="0" smtClean="0"/>
              <a:t>tablet.</a:t>
            </a:r>
            <a:endParaRPr lang="en-US" dirty="0"/>
          </a:p>
        </p:txBody>
      </p:sp>
      <p:sp>
        <p:nvSpPr>
          <p:cNvPr id="2" name="Title 1"/>
          <p:cNvSpPr>
            <a:spLocks noGrp="1"/>
          </p:cNvSpPr>
          <p:nvPr>
            <p:ph type="title"/>
          </p:nvPr>
        </p:nvSpPr>
        <p:spPr/>
        <p:txBody>
          <a:bodyPr/>
          <a:lstStyle/>
          <a:p>
            <a:r>
              <a:rPr lang="en-US" smtClean="0"/>
              <a:t>Key Capabilities: Tablet Optimization</a:t>
            </a:r>
            <a:endParaRPr lang="en-US" dirty="0"/>
          </a:p>
        </p:txBody>
      </p:sp>
      <p:pic>
        <p:nvPicPr>
          <p:cNvPr id="4" name="Picture 3"/>
          <p:cNvPicPr>
            <a:picLocks noChangeAspect="1"/>
          </p:cNvPicPr>
          <p:nvPr/>
        </p:nvPicPr>
        <p:blipFill>
          <a:blip r:embed="rId2" cstate="print"/>
          <a:stretch>
            <a:fillRect/>
          </a:stretch>
        </p:blipFill>
        <p:spPr>
          <a:xfrm>
            <a:off x="2694688" y="731487"/>
            <a:ext cx="7452922" cy="558969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ounded Rectangular Callout 10"/>
          <p:cNvSpPr>
            <a:spLocks noChangeArrowheads="1"/>
          </p:cNvSpPr>
          <p:nvPr/>
        </p:nvSpPr>
        <p:spPr bwMode="auto">
          <a:xfrm>
            <a:off x="10222038" y="3414445"/>
            <a:ext cx="1798976" cy="1092843"/>
          </a:xfrm>
          <a:prstGeom prst="wedgeRoundRectCallout">
            <a:avLst>
              <a:gd name="adj1" fmla="val -78351"/>
              <a:gd name="adj2" fmla="val -23581"/>
              <a:gd name="adj3" fmla="val 16667"/>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smtClean="0">
                <a:solidFill>
                  <a:srgbClr val="000000"/>
                </a:solidFill>
                <a:latin typeface="Arial" pitchFamily="34" charset="0"/>
                <a:cs typeface="Arial" pitchFamily="34" charset="0"/>
              </a:rPr>
              <a:t>Scroll up and down to see all components in each column</a:t>
            </a:r>
            <a:endParaRPr lang="en-US"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7788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985918" y="750653"/>
            <a:ext cx="7593002" cy="5694752"/>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Content Placeholder 1"/>
          <p:cNvSpPr>
            <a:spLocks noGrp="1"/>
          </p:cNvSpPr>
          <p:nvPr>
            <p:ph idx="1"/>
          </p:nvPr>
        </p:nvSpPr>
        <p:spPr>
          <a:xfrm>
            <a:off x="164123" y="676275"/>
            <a:ext cx="2521325" cy="5733490"/>
          </a:xfrm>
        </p:spPr>
        <p:txBody>
          <a:bodyPr/>
          <a:lstStyle/>
          <a:p>
            <a:r>
              <a:rPr lang="en-US" b="1" dirty="0" smtClean="0"/>
              <a:t>Purpose:</a:t>
            </a:r>
            <a:r>
              <a:rPr lang="en-US" dirty="0" smtClean="0"/>
              <a:t/>
            </a:r>
            <a:br>
              <a:rPr lang="en-US" dirty="0" smtClean="0"/>
            </a:br>
            <a:r>
              <a:rPr lang="en-US" dirty="0" smtClean="0"/>
              <a:t>Interactively filter report by tapping on chart.</a:t>
            </a:r>
          </a:p>
        </p:txBody>
      </p:sp>
      <p:sp>
        <p:nvSpPr>
          <p:cNvPr id="6" name="Title 1"/>
          <p:cNvSpPr>
            <a:spLocks noGrp="1"/>
          </p:cNvSpPr>
          <p:nvPr>
            <p:ph type="title"/>
          </p:nvPr>
        </p:nvSpPr>
        <p:spPr/>
        <p:txBody>
          <a:bodyPr/>
          <a:lstStyle/>
          <a:p>
            <a:r>
              <a:rPr lang="en-US" smtClean="0"/>
              <a:t>Key Capabilities: Tablet Optimization</a:t>
            </a:r>
            <a:endParaRPr lang="en-US" dirty="0"/>
          </a:p>
        </p:txBody>
      </p:sp>
      <p:sp>
        <p:nvSpPr>
          <p:cNvPr id="8" name="Rounded Rectangular Callout 7"/>
          <p:cNvSpPr>
            <a:spLocks noChangeArrowheads="1"/>
          </p:cNvSpPr>
          <p:nvPr/>
        </p:nvSpPr>
        <p:spPr bwMode="auto">
          <a:xfrm>
            <a:off x="10328894" y="1841196"/>
            <a:ext cx="1658667" cy="2217848"/>
          </a:xfrm>
          <a:prstGeom prst="wedgeRoundRectCallout">
            <a:avLst>
              <a:gd name="adj1" fmla="val -71532"/>
              <a:gd name="adj2" fmla="val -25622"/>
              <a:gd name="adj3" fmla="val 16667"/>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smtClean="0">
                <a:solidFill>
                  <a:srgbClr val="000000"/>
                </a:solidFill>
                <a:latin typeface="Arial" pitchFamily="34" charset="0"/>
                <a:cs typeface="Arial" pitchFamily="34" charset="0"/>
              </a:rPr>
              <a:t>Interact with chart or legend on side panel. Select multiple filters from legend by tapping. </a:t>
            </a:r>
            <a:endParaRPr lang="en-US"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3650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7348301" y="821276"/>
            <a:ext cx="3301114" cy="5871526"/>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3" name="Text Placeholder 2"/>
          <p:cNvSpPr>
            <a:spLocks noGrp="1"/>
          </p:cNvSpPr>
          <p:nvPr>
            <p:ph idx="1"/>
          </p:nvPr>
        </p:nvSpPr>
        <p:spPr>
          <a:xfrm>
            <a:off x="164123" y="676275"/>
            <a:ext cx="3341077" cy="5733490"/>
          </a:xfrm>
        </p:spPr>
        <p:txBody>
          <a:bodyPr/>
          <a:lstStyle/>
          <a:p>
            <a:r>
              <a:rPr lang="en-US" b="1" dirty="0" smtClean="0"/>
              <a:t>Purpose:</a:t>
            </a:r>
            <a:r>
              <a:rPr lang="en-US" dirty="0" smtClean="0"/>
              <a:t/>
            </a:r>
            <a:br>
              <a:rPr lang="en-US" dirty="0" smtClean="0"/>
            </a:br>
            <a:r>
              <a:rPr lang="en-US" dirty="0" smtClean="0"/>
              <a:t>To run dashboard as someone else and view results.</a:t>
            </a:r>
          </a:p>
        </p:txBody>
      </p:sp>
      <p:sp>
        <p:nvSpPr>
          <p:cNvPr id="2" name="Title 1"/>
          <p:cNvSpPr>
            <a:spLocks noGrp="1"/>
          </p:cNvSpPr>
          <p:nvPr>
            <p:ph type="title"/>
          </p:nvPr>
        </p:nvSpPr>
        <p:spPr/>
        <p:txBody>
          <a:bodyPr/>
          <a:lstStyle/>
          <a:p>
            <a:r>
              <a:rPr lang="en-US" smtClean="0"/>
              <a:t>Key Capabilities: Dynamic Dashboards</a:t>
            </a:r>
            <a:endParaRPr lang="en-US" dirty="0"/>
          </a:p>
        </p:txBody>
      </p:sp>
      <p:sp>
        <p:nvSpPr>
          <p:cNvPr id="11" name="Rounded Rectangular Callout 14"/>
          <p:cNvSpPr>
            <a:spLocks noChangeArrowheads="1"/>
          </p:cNvSpPr>
          <p:nvPr/>
        </p:nvSpPr>
        <p:spPr bwMode="auto">
          <a:xfrm>
            <a:off x="10093045" y="2053195"/>
            <a:ext cx="1678679" cy="929019"/>
          </a:xfrm>
          <a:prstGeom prst="wedgeRoundRectCallout">
            <a:avLst>
              <a:gd name="adj1" fmla="val -146829"/>
              <a:gd name="adj2" fmla="val -103282"/>
              <a:gd name="adj3" fmla="val 16667"/>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smtClean="0">
                <a:solidFill>
                  <a:srgbClr val="000000"/>
                </a:solidFill>
                <a:latin typeface="Arial" pitchFamily="34" charset="0"/>
                <a:cs typeface="Arial" pitchFamily="34" charset="0"/>
              </a:rPr>
              <a:t>Search for user to Run Dashboard As</a:t>
            </a:r>
            <a:endParaRPr lang="en-US" sz="1600" dirty="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3" cstate="print"/>
          <a:stretch>
            <a:fillRect/>
          </a:stretch>
        </p:blipFill>
        <p:spPr>
          <a:xfrm>
            <a:off x="3791622" y="824566"/>
            <a:ext cx="3400915" cy="579218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3" name="Rounded Rectangular Callout 14"/>
          <p:cNvSpPr>
            <a:spLocks noChangeArrowheads="1"/>
          </p:cNvSpPr>
          <p:nvPr/>
        </p:nvSpPr>
        <p:spPr bwMode="auto">
          <a:xfrm>
            <a:off x="1973767" y="4973304"/>
            <a:ext cx="2033768" cy="680365"/>
          </a:xfrm>
          <a:prstGeom prst="wedgeRoundRectCallout">
            <a:avLst>
              <a:gd name="adj1" fmla="val 104363"/>
              <a:gd name="adj2" fmla="val 122943"/>
              <a:gd name="adj3" fmla="val 16667"/>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smtClean="0">
                <a:solidFill>
                  <a:srgbClr val="000000"/>
                </a:solidFill>
                <a:latin typeface="Arial" pitchFamily="34" charset="0"/>
                <a:cs typeface="Arial" pitchFamily="34" charset="0"/>
              </a:rPr>
              <a:t>Tap on User icon in action bar</a:t>
            </a:r>
            <a:endParaRPr lang="en-US"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5900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64123" y="676275"/>
            <a:ext cx="3013975" cy="5733490"/>
          </a:xfrm>
        </p:spPr>
        <p:txBody>
          <a:bodyPr/>
          <a:lstStyle/>
          <a:p>
            <a:r>
              <a:rPr lang="en-US" b="1" dirty="0"/>
              <a:t>Purpose: </a:t>
            </a:r>
            <a:r>
              <a:rPr lang="en-US" dirty="0" smtClean="0"/>
              <a:t>Two options for refresh and rerun.</a:t>
            </a:r>
            <a:endParaRPr lang="en-US" dirty="0"/>
          </a:p>
        </p:txBody>
      </p:sp>
      <p:sp>
        <p:nvSpPr>
          <p:cNvPr id="2" name="Title 1"/>
          <p:cNvSpPr>
            <a:spLocks noGrp="1"/>
          </p:cNvSpPr>
          <p:nvPr>
            <p:ph type="title"/>
          </p:nvPr>
        </p:nvSpPr>
        <p:spPr/>
        <p:txBody>
          <a:bodyPr/>
          <a:lstStyle/>
          <a:p>
            <a:r>
              <a:rPr lang="en-US" dirty="0"/>
              <a:t>Key Capabilities: </a:t>
            </a:r>
            <a:r>
              <a:rPr lang="en-US" dirty="0" smtClean="0"/>
              <a:t>Refresh Dashboards More Easily</a:t>
            </a:r>
            <a:endParaRPr lang="en-US" dirty="0"/>
          </a:p>
        </p:txBody>
      </p:sp>
      <p:pic>
        <p:nvPicPr>
          <p:cNvPr id="6" name="Picture 5"/>
          <p:cNvPicPr>
            <a:picLocks noChangeAspect="1"/>
          </p:cNvPicPr>
          <p:nvPr/>
        </p:nvPicPr>
        <p:blipFill>
          <a:blip r:embed="rId2" cstate="print"/>
          <a:stretch>
            <a:fillRect/>
          </a:stretch>
        </p:blipFill>
        <p:spPr>
          <a:xfrm>
            <a:off x="3102515" y="831015"/>
            <a:ext cx="6809903" cy="569244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Rounded Rectangular Callout 14"/>
          <p:cNvSpPr>
            <a:spLocks noChangeArrowheads="1"/>
          </p:cNvSpPr>
          <p:nvPr/>
        </p:nvSpPr>
        <p:spPr bwMode="auto">
          <a:xfrm>
            <a:off x="1637799" y="4990960"/>
            <a:ext cx="1678679" cy="824304"/>
          </a:xfrm>
          <a:prstGeom prst="wedgeRoundRectCallout">
            <a:avLst>
              <a:gd name="adj1" fmla="val 173633"/>
              <a:gd name="adj2" fmla="val 64643"/>
              <a:gd name="adj3" fmla="val 16667"/>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smtClean="0">
                <a:solidFill>
                  <a:srgbClr val="000000"/>
                </a:solidFill>
                <a:latin typeface="Arial" pitchFamily="34" charset="0"/>
                <a:cs typeface="Arial" pitchFamily="34" charset="0"/>
              </a:rPr>
              <a:t>Tap re-run icon in action bar</a:t>
            </a:r>
            <a:endParaRPr lang="en-US" sz="1600" dirty="0">
              <a:solidFill>
                <a:srgbClr val="000000"/>
              </a:solidFill>
              <a:latin typeface="Arial" pitchFamily="34" charset="0"/>
              <a:cs typeface="Arial" pitchFamily="34" charset="0"/>
            </a:endParaRPr>
          </a:p>
        </p:txBody>
      </p:sp>
      <p:sp>
        <p:nvSpPr>
          <p:cNvPr id="8" name="Rounded Rectangular Callout 14"/>
          <p:cNvSpPr>
            <a:spLocks noChangeArrowheads="1"/>
          </p:cNvSpPr>
          <p:nvPr/>
        </p:nvSpPr>
        <p:spPr bwMode="auto">
          <a:xfrm>
            <a:off x="10126086" y="3233854"/>
            <a:ext cx="1749963" cy="2539198"/>
          </a:xfrm>
          <a:prstGeom prst="wedgeRoundRectCallout">
            <a:avLst>
              <a:gd name="adj1" fmla="val -85933"/>
              <a:gd name="adj2" fmla="val -28790"/>
              <a:gd name="adj3" fmla="val 16667"/>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smtClean="0">
                <a:solidFill>
                  <a:srgbClr val="000000"/>
                </a:solidFill>
                <a:latin typeface="Arial" pitchFamily="34" charset="0"/>
                <a:cs typeface="Arial" pitchFamily="34" charset="0"/>
              </a:rPr>
              <a:t>Make a decision on reloading latest refresh or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re-running the source reports. Reloading by Pull to refresh will be faster.</a:t>
            </a:r>
            <a:endParaRPr lang="en-US" sz="1600" dirty="0">
              <a:solidFill>
                <a:srgbClr val="000000"/>
              </a:solidFill>
              <a:latin typeface="Arial" pitchFamily="34" charset="0"/>
              <a:cs typeface="Arial" pitchFamily="34" charset="0"/>
            </a:endParaRPr>
          </a:p>
        </p:txBody>
      </p:sp>
      <p:sp>
        <p:nvSpPr>
          <p:cNvPr id="9" name="TextBox 8"/>
          <p:cNvSpPr txBox="1"/>
          <p:nvPr/>
        </p:nvSpPr>
        <p:spPr>
          <a:xfrm rot="20028410">
            <a:off x="8372105" y="1072770"/>
            <a:ext cx="3012302" cy="769441"/>
          </a:xfrm>
          <a:prstGeom prst="rect">
            <a:avLst/>
          </a:prstGeom>
          <a:solidFill>
            <a:schemeClr val="bg1"/>
          </a:solidFill>
          <a:ln>
            <a:noFill/>
          </a:ln>
        </p:spPr>
        <p:txBody>
          <a:bodyPr wrap="square" rtlCol="0">
            <a:spAutoFit/>
          </a:bodyPr>
          <a:lstStyle/>
          <a:p>
            <a:pPr marL="223838" indent="-223838" algn="l"/>
            <a:r>
              <a:rPr lang="en-US" sz="4400" b="1" dirty="0" smtClean="0">
                <a:solidFill>
                  <a:srgbClr val="FF0000"/>
                </a:solidFill>
                <a:latin typeface="Arial" pitchFamily="34" charset="0"/>
                <a:cs typeface="Arial" pitchFamily="34" charset="0"/>
              </a:rPr>
              <a:t>Live Demo</a:t>
            </a:r>
          </a:p>
        </p:txBody>
      </p:sp>
    </p:spTree>
    <p:extLst>
      <p:ext uri="{BB962C8B-B14F-4D97-AF65-F5344CB8AC3E}">
        <p14:creationId xmlns:p14="http://schemas.microsoft.com/office/powerpoint/2010/main" val="182183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Chatter </a:t>
            </a:r>
            <a:r>
              <a:rPr lang="en-US" dirty="0" smtClean="0"/>
              <a:t>Enhancements</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6367306" cy="5688666"/>
          </a:xfrm>
        </p:spPr>
        <p:txBody>
          <a:bodyPr/>
          <a:lstStyle/>
          <a:p>
            <a:r>
              <a:rPr lang="en-US" b="1" dirty="0" smtClean="0"/>
              <a:t>Bundled Posts</a:t>
            </a:r>
            <a:r>
              <a:rPr lang="en-US" dirty="0" smtClean="0"/>
              <a:t> available in Salesforce1 Web and Salesforce1 mobile:</a:t>
            </a:r>
          </a:p>
          <a:p>
            <a:r>
              <a:rPr lang="en-US" dirty="0" smtClean="0"/>
              <a:t>When a series of changes to record data take place within a short window of time, those changes are bundled together as a summary post, thus making users’ posts more prominent.</a:t>
            </a:r>
          </a:p>
          <a:p>
            <a:endParaRPr lang="en-US" dirty="0" smtClean="0"/>
          </a:p>
          <a:p>
            <a:endParaRPr lang="en-US" dirty="0"/>
          </a:p>
        </p:txBody>
      </p:sp>
      <p:sp>
        <p:nvSpPr>
          <p:cNvPr id="3" name="Title 2"/>
          <p:cNvSpPr>
            <a:spLocks noGrp="1"/>
          </p:cNvSpPr>
          <p:nvPr>
            <p:ph type="title"/>
          </p:nvPr>
        </p:nvSpPr>
        <p:spPr/>
        <p:txBody>
          <a:bodyPr/>
          <a:lstStyle/>
          <a:p>
            <a:r>
              <a:rPr lang="en-US" dirty="0" smtClean="0"/>
              <a:t>What are the Enhancements to Chatter? (cont.) </a:t>
            </a:r>
            <a:endParaRPr lang="en-US" dirty="0"/>
          </a:p>
        </p:txBody>
      </p:sp>
      <p:grpSp>
        <p:nvGrpSpPr>
          <p:cNvPr id="4" name="Group 3"/>
          <p:cNvGrpSpPr/>
          <p:nvPr/>
        </p:nvGrpSpPr>
        <p:grpSpPr>
          <a:xfrm>
            <a:off x="6839713" y="725016"/>
            <a:ext cx="4145280" cy="6039662"/>
            <a:chOff x="8964985" y="1104900"/>
            <a:chExt cx="3227015" cy="4701752"/>
          </a:xfrm>
          <a:effectLst>
            <a:outerShdw blurRad="50800" dist="38100" dir="2700000" algn="tl" rotWithShape="0">
              <a:prstClr val="black">
                <a:alpha val="40000"/>
              </a:prstClr>
            </a:outerShdw>
          </a:effectLst>
        </p:grpSpPr>
        <p:pic>
          <p:nvPicPr>
            <p:cNvPr id="12" name="Picture 11"/>
            <p:cNvPicPr>
              <a:picLocks noChangeAspect="1"/>
            </p:cNvPicPr>
            <p:nvPr/>
          </p:nvPicPr>
          <p:blipFill>
            <a:blip r:embed="rId3" cstate="print"/>
            <a:stretch>
              <a:fillRect/>
            </a:stretch>
          </p:blipFill>
          <p:spPr>
            <a:xfrm>
              <a:off x="9634710" y="1746919"/>
              <a:ext cx="1881124" cy="3329940"/>
            </a:xfrm>
            <a:prstGeom prst="rect">
              <a:avLst/>
            </a:prstGeom>
          </p:spPr>
        </p:pic>
        <p:pic>
          <p:nvPicPr>
            <p:cNvPr id="13" name="Picture 12"/>
            <p:cNvPicPr>
              <a:picLocks noChangeAspect="1"/>
            </p:cNvPicPr>
            <p:nvPr/>
          </p:nvPicPr>
          <p:blipFill>
            <a:blip r:embed="rId4" cstate="print"/>
            <a:stretch>
              <a:fillRect/>
            </a:stretch>
          </p:blipFill>
          <p:spPr>
            <a:xfrm>
              <a:off x="10762701" y="4794827"/>
              <a:ext cx="419100" cy="431800"/>
            </a:xfrm>
            <a:prstGeom prst="rect">
              <a:avLst/>
            </a:prstGeom>
          </p:spPr>
        </p:pic>
        <p:grpSp>
          <p:nvGrpSpPr>
            <p:cNvPr id="14" name="Group 13"/>
            <p:cNvGrpSpPr>
              <a:grpSpLocks noChangeAspect="1"/>
            </p:cNvGrpSpPr>
            <p:nvPr/>
          </p:nvGrpSpPr>
          <p:grpSpPr>
            <a:xfrm>
              <a:off x="8964985" y="1104900"/>
              <a:ext cx="3227015" cy="4701752"/>
              <a:chOff x="9335508" y="4281645"/>
              <a:chExt cx="1356528" cy="1976972"/>
            </a:xfrm>
          </p:grpSpPr>
          <p:sp>
            <p:nvSpPr>
              <p:cNvPr id="15" name="Oval 14"/>
              <p:cNvSpPr/>
              <p:nvPr/>
            </p:nvSpPr>
            <p:spPr>
              <a:xfrm>
                <a:off x="9335508" y="6140725"/>
                <a:ext cx="1356528" cy="117892"/>
              </a:xfrm>
              <a:prstGeom prst="ellipse">
                <a:avLst/>
              </a:prstGeom>
              <a:gradFill flip="none" rotWithShape="1">
                <a:gsLst>
                  <a:gs pos="100000">
                    <a:schemeClr val="bg2">
                      <a:alpha val="0"/>
                    </a:schemeClr>
                  </a:gs>
                  <a:gs pos="0">
                    <a:schemeClr val="bg2">
                      <a:lumMod val="75000"/>
                      <a:alpha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a:endParaRPr>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9643" y="4281645"/>
                <a:ext cx="970060" cy="1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7" name="Rounded Rectangular Callout 16"/>
          <p:cNvSpPr/>
          <p:nvPr/>
        </p:nvSpPr>
        <p:spPr bwMode="auto">
          <a:xfrm>
            <a:off x="3316224" y="3884233"/>
            <a:ext cx="2500242" cy="1307627"/>
          </a:xfrm>
          <a:prstGeom prst="wedgeRoundRectCallout">
            <a:avLst>
              <a:gd name="adj1" fmla="val 128387"/>
              <a:gd name="adj2" fmla="val -29081"/>
              <a:gd name="adj3" fmla="val 16667"/>
            </a:avLst>
          </a:prstGeom>
          <a:solidFill>
            <a:schemeClr val="bg1"/>
          </a:solidFill>
          <a:ln w="38100" cap="flat" cmpd="sng" algn="ctr">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sz="1600" b="1" dirty="0" smtClean="0">
                <a:latin typeface="Arial" pitchFamily="34" charset="0"/>
                <a:cs typeface="Arial" pitchFamily="34" charset="0"/>
              </a:rPr>
              <a:t>Bundled Post:</a:t>
            </a:r>
          </a:p>
          <a:p>
            <a:r>
              <a:rPr lang="en-US" sz="1600" dirty="0" smtClean="0">
                <a:latin typeface="Arial" pitchFamily="34" charset="0"/>
                <a:cs typeface="Arial" pitchFamily="34" charset="0"/>
              </a:rPr>
              <a:t>One post representing a group of sequential changes to the record.</a:t>
            </a:r>
            <a:endParaRPr lang="en-US" sz="16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5665177" cy="5688666"/>
          </a:xfrm>
        </p:spPr>
        <p:txBody>
          <a:bodyPr/>
          <a:lstStyle/>
          <a:p>
            <a:r>
              <a:rPr lang="en-US" b="1" dirty="0" smtClean="0"/>
              <a:t>Consolidated Post Action</a:t>
            </a:r>
            <a:r>
              <a:rPr lang="en-US" dirty="0" smtClean="0"/>
              <a:t> available </a:t>
            </a:r>
            <a:br>
              <a:rPr lang="en-US" dirty="0" smtClean="0"/>
            </a:br>
            <a:r>
              <a:rPr lang="en-US" dirty="0" smtClean="0"/>
              <a:t>in Salesforce1 Web and Salesforce1 mobile:</a:t>
            </a:r>
            <a:endParaRPr lang="en-US" b="1" dirty="0" smtClean="0"/>
          </a:p>
          <a:p>
            <a:r>
              <a:rPr lang="en-US" dirty="0" smtClean="0"/>
              <a:t>Allows users to attach files and links to the same post in the Salesforce1 web application. </a:t>
            </a:r>
          </a:p>
          <a:p>
            <a:endParaRPr lang="en-US" dirty="0" smtClean="0"/>
          </a:p>
          <a:p>
            <a:endParaRPr lang="en-US" dirty="0"/>
          </a:p>
        </p:txBody>
      </p:sp>
      <p:sp>
        <p:nvSpPr>
          <p:cNvPr id="3" name="Title 2"/>
          <p:cNvSpPr>
            <a:spLocks noGrp="1"/>
          </p:cNvSpPr>
          <p:nvPr>
            <p:ph type="title"/>
          </p:nvPr>
        </p:nvSpPr>
        <p:spPr/>
        <p:txBody>
          <a:bodyPr/>
          <a:lstStyle/>
          <a:p>
            <a:r>
              <a:rPr lang="en-US" smtClean="0"/>
              <a:t>What are the Enhancements to Chatter? (cont.) </a:t>
            </a:r>
            <a:endParaRPr lang="en-US" dirty="0"/>
          </a:p>
        </p:txBody>
      </p:sp>
      <p:grpSp>
        <p:nvGrpSpPr>
          <p:cNvPr id="25" name="Group 24"/>
          <p:cNvGrpSpPr/>
          <p:nvPr/>
        </p:nvGrpSpPr>
        <p:grpSpPr>
          <a:xfrm>
            <a:off x="5625574" y="1133556"/>
            <a:ext cx="3533961" cy="5148972"/>
            <a:chOff x="854303" y="1562100"/>
            <a:chExt cx="3227015" cy="4701752"/>
          </a:xfrm>
        </p:grpSpPr>
        <p:grpSp>
          <p:nvGrpSpPr>
            <p:cNvPr id="11" name="Group 10"/>
            <p:cNvGrpSpPr>
              <a:grpSpLocks noChangeAspect="1"/>
            </p:cNvGrpSpPr>
            <p:nvPr/>
          </p:nvGrpSpPr>
          <p:grpSpPr>
            <a:xfrm>
              <a:off x="854303" y="1562100"/>
              <a:ext cx="3227015" cy="4701752"/>
              <a:chOff x="9335508" y="4281645"/>
              <a:chExt cx="1356528" cy="1976972"/>
            </a:xfrm>
          </p:grpSpPr>
          <p:sp>
            <p:nvSpPr>
              <p:cNvPr id="14" name="Oval 13"/>
              <p:cNvSpPr/>
              <p:nvPr/>
            </p:nvSpPr>
            <p:spPr>
              <a:xfrm>
                <a:off x="9335508" y="6140725"/>
                <a:ext cx="1356528" cy="117892"/>
              </a:xfrm>
              <a:prstGeom prst="ellipse">
                <a:avLst/>
              </a:prstGeom>
              <a:gradFill flip="none" rotWithShape="1">
                <a:gsLst>
                  <a:gs pos="100000">
                    <a:schemeClr val="bg2">
                      <a:alpha val="0"/>
                    </a:schemeClr>
                  </a:gs>
                  <a:gs pos="0">
                    <a:schemeClr val="bg2">
                      <a:lumMod val="75000"/>
                      <a:alpha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9643" y="4281645"/>
                <a:ext cx="970060" cy="1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18"/>
            <p:cNvPicPr>
              <a:picLocks noChangeAspect="1"/>
            </p:cNvPicPr>
            <p:nvPr/>
          </p:nvPicPr>
          <p:blipFill>
            <a:blip r:embed="rId4" cstate="print"/>
            <a:stretch>
              <a:fillRect/>
            </a:stretch>
          </p:blipFill>
          <p:spPr>
            <a:xfrm>
              <a:off x="1574801" y="2260600"/>
              <a:ext cx="1849870" cy="3251200"/>
            </a:xfrm>
            <a:prstGeom prst="rect">
              <a:avLst/>
            </a:prstGeom>
          </p:spPr>
        </p:pic>
      </p:grpSp>
      <p:grpSp>
        <p:nvGrpSpPr>
          <p:cNvPr id="24" name="Group 23"/>
          <p:cNvGrpSpPr/>
          <p:nvPr/>
        </p:nvGrpSpPr>
        <p:grpSpPr>
          <a:xfrm>
            <a:off x="8650125" y="1133556"/>
            <a:ext cx="3533961" cy="5148972"/>
            <a:chOff x="3682912" y="1562100"/>
            <a:chExt cx="3227015" cy="4701752"/>
          </a:xfrm>
        </p:grpSpPr>
        <p:grpSp>
          <p:nvGrpSpPr>
            <p:cNvPr id="20" name="Group 19"/>
            <p:cNvGrpSpPr>
              <a:grpSpLocks noChangeAspect="1"/>
            </p:cNvGrpSpPr>
            <p:nvPr/>
          </p:nvGrpSpPr>
          <p:grpSpPr>
            <a:xfrm>
              <a:off x="3682912" y="1562100"/>
              <a:ext cx="3227015" cy="4701752"/>
              <a:chOff x="9335508" y="4281645"/>
              <a:chExt cx="1356528" cy="1976972"/>
            </a:xfrm>
          </p:grpSpPr>
          <p:sp>
            <p:nvSpPr>
              <p:cNvPr id="21" name="Oval 20"/>
              <p:cNvSpPr/>
              <p:nvPr/>
            </p:nvSpPr>
            <p:spPr>
              <a:xfrm>
                <a:off x="9335508" y="6140725"/>
                <a:ext cx="1356528" cy="117892"/>
              </a:xfrm>
              <a:prstGeom prst="ellipse">
                <a:avLst/>
              </a:prstGeom>
              <a:gradFill flip="none" rotWithShape="1">
                <a:gsLst>
                  <a:gs pos="100000">
                    <a:schemeClr val="bg2">
                      <a:alpha val="0"/>
                    </a:schemeClr>
                  </a:gs>
                  <a:gs pos="0">
                    <a:schemeClr val="bg2">
                      <a:lumMod val="75000"/>
                      <a:alpha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a:endParaRPr>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9643" y="4281645"/>
                <a:ext cx="970060" cy="1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2"/>
            <p:cNvPicPr>
              <a:picLocks noChangeAspect="1"/>
            </p:cNvPicPr>
            <p:nvPr/>
          </p:nvPicPr>
          <p:blipFill>
            <a:blip r:embed="rId5" cstate="print"/>
            <a:stretch>
              <a:fillRect/>
            </a:stretch>
          </p:blipFill>
          <p:spPr>
            <a:xfrm>
              <a:off x="4381500" y="2235917"/>
              <a:ext cx="1841500" cy="3263183"/>
            </a:xfrm>
            <a:prstGeom prst="rect">
              <a:avLst/>
            </a:prstGeom>
          </p:spPr>
        </p:pic>
      </p:grpSp>
      <p:sp>
        <p:nvSpPr>
          <p:cNvPr id="26" name="Rounded Rectangular Callout 25"/>
          <p:cNvSpPr/>
          <p:nvPr/>
        </p:nvSpPr>
        <p:spPr bwMode="auto">
          <a:xfrm>
            <a:off x="3386668" y="3325232"/>
            <a:ext cx="1977216" cy="660400"/>
          </a:xfrm>
          <a:prstGeom prst="wedgeRoundRectCallout">
            <a:avLst>
              <a:gd name="adj1" fmla="val 94197"/>
              <a:gd name="adj2" fmla="val 53371"/>
              <a:gd name="adj3" fmla="val 16667"/>
            </a:avLst>
          </a:prstGeom>
          <a:solidFill>
            <a:schemeClr val="bg1"/>
          </a:solidFill>
          <a:ln w="38100" cap="flat" cmpd="sng" algn="ctr">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600" dirty="0" smtClean="0">
                <a:latin typeface="Arial" pitchFamily="34" charset="0"/>
                <a:cs typeface="Arial" pitchFamily="34" charset="0"/>
              </a:rPr>
              <a:t>Attach Files and include Links.</a:t>
            </a:r>
            <a:endParaRPr lang="en-US" sz="1600" dirty="0" smtClean="0"/>
          </a:p>
        </p:txBody>
      </p:sp>
      <p:sp>
        <p:nvSpPr>
          <p:cNvPr id="27" name="Rectangle 26"/>
          <p:cNvSpPr/>
          <p:nvPr/>
        </p:nvSpPr>
        <p:spPr bwMode="auto">
          <a:xfrm>
            <a:off x="6302859" y="3604632"/>
            <a:ext cx="2220686" cy="115932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3816206" cy="5688666"/>
          </a:xfrm>
        </p:spPr>
        <p:txBody>
          <a:bodyPr/>
          <a:lstStyle/>
          <a:p>
            <a:r>
              <a:rPr lang="en-US" b="1" dirty="0" smtClean="0"/>
              <a:t>Feed Post Actions</a:t>
            </a:r>
            <a:r>
              <a:rPr lang="en-US" dirty="0" smtClean="0"/>
              <a:t> available in Salesforce1 Web and Salesforce1 mobile:</a:t>
            </a:r>
            <a:endParaRPr lang="en-US" b="1" dirty="0" smtClean="0"/>
          </a:p>
          <a:p>
            <a:r>
              <a:rPr lang="en-US" dirty="0" smtClean="0"/>
              <a:t>Use the “Create New Task” action from a </a:t>
            </a:r>
            <a:br>
              <a:rPr lang="en-US" dirty="0" smtClean="0"/>
            </a:br>
            <a:r>
              <a:rPr lang="en-US" dirty="0" smtClean="0"/>
              <a:t>post and follow the conversation and files from your task list.</a:t>
            </a:r>
          </a:p>
          <a:p>
            <a:endParaRPr lang="en-US" dirty="0" smtClean="0"/>
          </a:p>
          <a:p>
            <a:endParaRPr lang="en-US" dirty="0"/>
          </a:p>
        </p:txBody>
      </p:sp>
      <p:sp>
        <p:nvSpPr>
          <p:cNvPr id="3" name="Title 2"/>
          <p:cNvSpPr>
            <a:spLocks noGrp="1"/>
          </p:cNvSpPr>
          <p:nvPr>
            <p:ph type="title"/>
          </p:nvPr>
        </p:nvSpPr>
        <p:spPr/>
        <p:txBody>
          <a:bodyPr/>
          <a:lstStyle/>
          <a:p>
            <a:r>
              <a:rPr lang="en-US" dirty="0" smtClean="0"/>
              <a:t>What are the Enhancements to Chatter? (cont.) </a:t>
            </a:r>
            <a:endParaRPr lang="en-US" dirty="0"/>
          </a:p>
        </p:txBody>
      </p:sp>
      <p:pic>
        <p:nvPicPr>
          <p:cNvPr id="11" name="Picture 10"/>
          <p:cNvPicPr>
            <a:picLocks noChangeAspect="1"/>
          </p:cNvPicPr>
          <p:nvPr/>
        </p:nvPicPr>
        <p:blipFill>
          <a:blip r:embed="rId3" cstate="print"/>
          <a:stretch>
            <a:fillRect/>
          </a:stretch>
        </p:blipFill>
        <p:spPr>
          <a:xfrm>
            <a:off x="4417041" y="1494868"/>
            <a:ext cx="1841334" cy="3251200"/>
          </a:xfrm>
          <a:prstGeom prst="rect">
            <a:avLst/>
          </a:prstGeom>
        </p:spPr>
      </p:pic>
      <p:pic>
        <p:nvPicPr>
          <p:cNvPr id="14" name="Picture 13"/>
          <p:cNvPicPr>
            <a:picLocks noChangeAspect="1"/>
          </p:cNvPicPr>
          <p:nvPr/>
        </p:nvPicPr>
        <p:blipFill>
          <a:blip r:embed="rId4" cstate="print"/>
          <a:stretch>
            <a:fillRect/>
          </a:stretch>
        </p:blipFill>
        <p:spPr>
          <a:xfrm>
            <a:off x="7172939" y="1494868"/>
            <a:ext cx="1828799" cy="3233704"/>
          </a:xfrm>
          <a:prstGeom prst="rect">
            <a:avLst/>
          </a:prstGeom>
        </p:spPr>
      </p:pic>
      <p:pic>
        <p:nvPicPr>
          <p:cNvPr id="18" name="Picture 17"/>
          <p:cNvPicPr>
            <a:picLocks noChangeAspect="1"/>
          </p:cNvPicPr>
          <p:nvPr/>
        </p:nvPicPr>
        <p:blipFill>
          <a:blip r:embed="rId5" cstate="print"/>
          <a:stretch>
            <a:fillRect/>
          </a:stretch>
        </p:blipFill>
        <p:spPr>
          <a:xfrm>
            <a:off x="9890739" y="1431368"/>
            <a:ext cx="1859613" cy="3327400"/>
          </a:xfrm>
          <a:prstGeom prst="rect">
            <a:avLst/>
          </a:prstGeom>
        </p:spPr>
      </p:pic>
      <p:grpSp>
        <p:nvGrpSpPr>
          <p:cNvPr id="19" name="Group 18"/>
          <p:cNvGrpSpPr>
            <a:grpSpLocks noChangeAspect="1"/>
          </p:cNvGrpSpPr>
          <p:nvPr/>
        </p:nvGrpSpPr>
        <p:grpSpPr>
          <a:xfrm>
            <a:off x="3709242" y="809068"/>
            <a:ext cx="3227015" cy="4701752"/>
            <a:chOff x="9335508" y="4281645"/>
            <a:chExt cx="1356528" cy="1976972"/>
          </a:xfrm>
        </p:grpSpPr>
        <p:sp>
          <p:nvSpPr>
            <p:cNvPr id="20" name="Oval 19"/>
            <p:cNvSpPr/>
            <p:nvPr/>
          </p:nvSpPr>
          <p:spPr>
            <a:xfrm>
              <a:off x="9335508" y="6140725"/>
              <a:ext cx="1356528" cy="117892"/>
            </a:xfrm>
            <a:prstGeom prst="ellipse">
              <a:avLst/>
            </a:prstGeom>
            <a:gradFill flip="none" rotWithShape="1">
              <a:gsLst>
                <a:gs pos="100000">
                  <a:schemeClr val="bg2">
                    <a:alpha val="0"/>
                  </a:schemeClr>
                </a:gs>
                <a:gs pos="0">
                  <a:schemeClr val="bg2">
                    <a:lumMod val="75000"/>
                    <a:alpha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a:endParaRPr>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9643" y="4281645"/>
              <a:ext cx="970060" cy="1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a:grpSpLocks noChangeAspect="1"/>
          </p:cNvGrpSpPr>
          <p:nvPr/>
        </p:nvGrpSpPr>
        <p:grpSpPr>
          <a:xfrm>
            <a:off x="6487051" y="809068"/>
            <a:ext cx="3227015" cy="4701752"/>
            <a:chOff x="9335508" y="4281645"/>
            <a:chExt cx="1356528" cy="1976972"/>
          </a:xfrm>
        </p:grpSpPr>
        <p:sp>
          <p:nvSpPr>
            <p:cNvPr id="23" name="Oval 22"/>
            <p:cNvSpPr/>
            <p:nvPr/>
          </p:nvSpPr>
          <p:spPr>
            <a:xfrm>
              <a:off x="9335508" y="6140725"/>
              <a:ext cx="1356528" cy="117892"/>
            </a:xfrm>
            <a:prstGeom prst="ellipse">
              <a:avLst/>
            </a:prstGeom>
            <a:gradFill flip="none" rotWithShape="1">
              <a:gsLst>
                <a:gs pos="100000">
                  <a:schemeClr val="bg2">
                    <a:alpha val="0"/>
                  </a:schemeClr>
                </a:gs>
                <a:gs pos="0">
                  <a:schemeClr val="bg2">
                    <a:lumMod val="75000"/>
                    <a:alpha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a:endParaRPr>
            </a:p>
          </p:txBody>
        </p:sp>
        <p:pic>
          <p:nvPicPr>
            <p:cNvPr id="2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9643" y="4281645"/>
              <a:ext cx="970060" cy="1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a:grpSpLocks noChangeAspect="1"/>
          </p:cNvGrpSpPr>
          <p:nvPr/>
        </p:nvGrpSpPr>
        <p:grpSpPr>
          <a:xfrm>
            <a:off x="9186383" y="775592"/>
            <a:ext cx="3227015" cy="4701752"/>
            <a:chOff x="9335508" y="4281645"/>
            <a:chExt cx="1356528" cy="1976972"/>
          </a:xfrm>
        </p:grpSpPr>
        <p:sp>
          <p:nvSpPr>
            <p:cNvPr id="26" name="Oval 25"/>
            <p:cNvSpPr/>
            <p:nvPr/>
          </p:nvSpPr>
          <p:spPr>
            <a:xfrm>
              <a:off x="9335508" y="6140725"/>
              <a:ext cx="1356528" cy="117892"/>
            </a:xfrm>
            <a:prstGeom prst="ellipse">
              <a:avLst/>
            </a:prstGeom>
            <a:gradFill flip="none" rotWithShape="1">
              <a:gsLst>
                <a:gs pos="100000">
                  <a:schemeClr val="bg2">
                    <a:alpha val="0"/>
                  </a:schemeClr>
                </a:gs>
                <a:gs pos="0">
                  <a:schemeClr val="bg2">
                    <a:lumMod val="75000"/>
                    <a:alpha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a:endParaRPr>
            </a:p>
          </p:txBody>
        </p:sp>
        <p:pic>
          <p:nvPicPr>
            <p:cNvPr id="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9643" y="4281645"/>
              <a:ext cx="970060" cy="1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Rounded Rectangular Callout 27"/>
          <p:cNvSpPr/>
          <p:nvPr/>
        </p:nvSpPr>
        <p:spPr bwMode="auto">
          <a:xfrm>
            <a:off x="1482699" y="4356683"/>
            <a:ext cx="2346441" cy="914125"/>
          </a:xfrm>
          <a:prstGeom prst="wedgeRoundRectCallout">
            <a:avLst>
              <a:gd name="adj1" fmla="val 89878"/>
              <a:gd name="adj2" fmla="val -217208"/>
              <a:gd name="adj3" fmla="val 16667"/>
            </a:avLst>
          </a:prstGeom>
          <a:solidFill>
            <a:schemeClr val="bg1"/>
          </a:solidFill>
          <a:ln w="38100" cap="flat" cmpd="sng" algn="ctr">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600" b="1" dirty="0" smtClean="0">
                <a:latin typeface="Arial" pitchFamily="34" charset="0"/>
                <a:cs typeface="Arial" pitchFamily="34" charset="0"/>
              </a:rPr>
              <a:t>Create New Task</a:t>
            </a:r>
          </a:p>
          <a:p>
            <a:pPr algn="ctr"/>
            <a:r>
              <a:rPr lang="en-US" sz="1600" dirty="0" smtClean="0">
                <a:latin typeface="Arial" pitchFamily="34" charset="0"/>
                <a:cs typeface="Arial" pitchFamily="34" charset="0"/>
              </a:rPr>
              <a:t>available from Feed Post Menu.</a:t>
            </a:r>
            <a:endParaRPr lang="en-US" sz="1600" dirty="0" smtClean="0"/>
          </a:p>
        </p:txBody>
      </p:sp>
      <p:sp>
        <p:nvSpPr>
          <p:cNvPr id="29" name="Rounded Rectangular Callout 28"/>
          <p:cNvSpPr/>
          <p:nvPr/>
        </p:nvSpPr>
        <p:spPr bwMode="auto">
          <a:xfrm>
            <a:off x="9017000" y="5061824"/>
            <a:ext cx="2591724" cy="924109"/>
          </a:xfrm>
          <a:prstGeom prst="wedgeRoundRectCallout">
            <a:avLst>
              <a:gd name="adj1" fmla="val 36720"/>
              <a:gd name="adj2" fmla="val -122298"/>
              <a:gd name="adj3" fmla="val 16667"/>
            </a:avLst>
          </a:prstGeom>
          <a:solidFill>
            <a:schemeClr val="bg1"/>
          </a:solidFill>
          <a:ln w="38100" cap="flat" cmpd="sng" algn="ctr">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600" dirty="0">
                <a:latin typeface="Arial" pitchFamily="34" charset="0"/>
                <a:cs typeface="Arial" pitchFamily="34" charset="0"/>
              </a:rPr>
              <a:t>U</a:t>
            </a:r>
            <a:r>
              <a:rPr lang="en-US" sz="1600" dirty="0" smtClean="0">
                <a:latin typeface="Arial" pitchFamily="34" charset="0"/>
                <a:cs typeface="Arial" pitchFamily="34" charset="0"/>
              </a:rPr>
              <a:t>se the link on the post to navigate to the task that you created.</a:t>
            </a:r>
            <a:endParaRPr lang="en-US" sz="16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3883770" cy="5688666"/>
          </a:xfrm>
        </p:spPr>
        <p:txBody>
          <a:bodyPr/>
          <a:lstStyle/>
          <a:p>
            <a:r>
              <a:rPr lang="en" dirty="0" smtClean="0"/>
              <a:t>Files Sync now supports:</a:t>
            </a:r>
          </a:p>
          <a:p>
            <a:pPr lvl="1"/>
            <a:r>
              <a:rPr lang="en" dirty="0" smtClean="0"/>
              <a:t>Synchroniz</a:t>
            </a:r>
            <a:r>
              <a:rPr lang="en-US" dirty="0" err="1" smtClean="0"/>
              <a:t>ing</a:t>
            </a:r>
            <a:r>
              <a:rPr lang="en-US" dirty="0" smtClean="0"/>
              <a:t> files shared by others, directly from Chatter feed posts, file lists, and file detail pages. Previously, users could only sync their own files.</a:t>
            </a:r>
          </a:p>
          <a:p>
            <a:pPr lvl="1"/>
            <a:r>
              <a:rPr lang="en-US" dirty="0" smtClean="0"/>
              <a:t>Users having up to 10,000 synced files.</a:t>
            </a:r>
          </a:p>
          <a:p>
            <a:pPr lvl="1"/>
            <a:r>
              <a:rPr lang="en-US" dirty="0" smtClean="0"/>
              <a:t>Windows 8 and 8.1, and Mac OS X Yosemite.</a:t>
            </a:r>
            <a:endParaRPr lang="en" dirty="0" smtClean="0"/>
          </a:p>
          <a:p>
            <a:endParaRPr lang="en-US" dirty="0"/>
          </a:p>
        </p:txBody>
      </p:sp>
      <p:sp>
        <p:nvSpPr>
          <p:cNvPr id="3" name="Title 2"/>
          <p:cNvSpPr>
            <a:spLocks noGrp="1"/>
          </p:cNvSpPr>
          <p:nvPr>
            <p:ph type="title"/>
          </p:nvPr>
        </p:nvSpPr>
        <p:spPr/>
        <p:txBody>
          <a:bodyPr/>
          <a:lstStyle/>
          <a:p>
            <a:r>
              <a:rPr lang="en-US" smtClean="0"/>
              <a:t>What are the Enhancements to Salesforce Files Sync?</a:t>
            </a:r>
            <a:endParaRPr lang="en-US" dirty="0"/>
          </a:p>
        </p:txBody>
      </p:sp>
      <p:pic>
        <p:nvPicPr>
          <p:cNvPr id="17" name="Shape 3686"/>
          <p:cNvPicPr preferRelativeResize="0"/>
          <p:nvPr/>
        </p:nvPicPr>
        <p:blipFill>
          <a:blip r:embed="rId3" cstate="print">
            <a:alphaModFix/>
          </a:blip>
          <a:stretch>
            <a:fillRect/>
          </a:stretch>
        </p:blipFill>
        <p:spPr>
          <a:xfrm>
            <a:off x="4221109" y="1224601"/>
            <a:ext cx="7543350" cy="3566217"/>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Safe Harbor Statement</a:t>
            </a:r>
          </a:p>
        </p:txBody>
      </p:sp>
      <p:sp>
        <p:nvSpPr>
          <p:cNvPr id="4" name="TextBox 3"/>
          <p:cNvSpPr txBox="1"/>
          <p:nvPr/>
        </p:nvSpPr>
        <p:spPr>
          <a:xfrm>
            <a:off x="143398" y="881104"/>
            <a:ext cx="11789360" cy="368832"/>
          </a:xfrm>
          <a:prstGeom prst="rect">
            <a:avLst/>
          </a:prstGeom>
          <a:noFill/>
        </p:spPr>
        <p:txBody>
          <a:bodyPr wrap="square" lIns="91424" tIns="45712" rIns="91424" bIns="45712" numCol="1" spcCol="609493" rtlCol="0">
            <a:noAutofit/>
          </a:bodyPr>
          <a:lstStyle/>
          <a:p>
            <a:pPr algn="l">
              <a:lnSpc>
                <a:spcPct val="110000"/>
              </a:lnSpc>
            </a:pPr>
            <a:r>
              <a:rPr lang="en-US" sz="1900" b="1" dirty="0" smtClean="0">
                <a:solidFill>
                  <a:srgbClr val="777777"/>
                </a:solidFill>
                <a:latin typeface="+mn-lt"/>
              </a:rPr>
              <a:t>Safe harbor statement under the Private Securities Litigation Reform Act of 1995:</a:t>
            </a:r>
          </a:p>
        </p:txBody>
      </p:sp>
      <p:sp>
        <p:nvSpPr>
          <p:cNvPr id="5" name="TextBox 4"/>
          <p:cNvSpPr txBox="1"/>
          <p:nvPr/>
        </p:nvSpPr>
        <p:spPr>
          <a:xfrm>
            <a:off x="143398" y="1239691"/>
            <a:ext cx="11789360" cy="5399315"/>
          </a:xfrm>
          <a:prstGeom prst="rect">
            <a:avLst/>
          </a:prstGeom>
          <a:noFill/>
        </p:spPr>
        <p:txBody>
          <a:bodyPr wrap="square" lIns="91424" tIns="45712" rIns="91424" bIns="45712" numCol="2" spcCol="487595" rtlCol="0">
            <a:noAutofit/>
          </a:bodyPr>
          <a:lstStyle/>
          <a:p>
            <a:pPr algn="l">
              <a:lnSpc>
                <a:spcPct val="90000"/>
              </a:lnSpc>
              <a:spcBef>
                <a:spcPts val="800"/>
              </a:spcBef>
            </a:pPr>
            <a:r>
              <a:rPr lang="en-US" sz="1600" spc="0" baseline="0" dirty="0" smtClean="0">
                <a:solidFill>
                  <a:srgbClr val="777777"/>
                </a:solidFill>
                <a:latin typeface="+mn-lt"/>
              </a:rPr>
              <a:t>This presentation may contain forward-looking statements that involve risks, uncertainties, and assumptions. If any such uncertainties materialize or if any of the assumptions proves incorrect, the results of salesforce.com, </a:t>
            </a:r>
            <a:r>
              <a:rPr lang="en-US" sz="1600" spc="0" baseline="0" dirty="0" err="1" smtClean="0">
                <a:solidFill>
                  <a:srgbClr val="777777"/>
                </a:solidFill>
                <a:latin typeface="+mn-lt"/>
              </a:rPr>
              <a:t>inc.</a:t>
            </a:r>
            <a:r>
              <a:rPr lang="en-US" sz="1600" spc="0" baseline="0" dirty="0" smtClean="0">
                <a:solidFill>
                  <a:srgbClr val="777777"/>
                </a:solidFill>
                <a:latin typeface="+mn-lt"/>
              </a:rPr>
              <a:t> could differ materially from the results expressed or implied by the forward-looking statements we make. All statements other than statements of historical fact could be deemed forward-looking, including any projections of product or service availability, subscriber growth, earnings, revenues, or other financial items and any statements regarding strategies or plans of management for future operations, statements of belief, any statements concerning new, planned, or upgraded services or technology developments and customer contracts or use of our services.</a:t>
            </a:r>
          </a:p>
          <a:p>
            <a:pPr algn="l">
              <a:lnSpc>
                <a:spcPct val="90000"/>
              </a:lnSpc>
              <a:spcBef>
                <a:spcPts val="800"/>
              </a:spcBef>
            </a:pPr>
            <a:r>
              <a:rPr lang="en-US" sz="1600" spc="0" baseline="0" dirty="0" smtClean="0">
                <a:solidFill>
                  <a:srgbClr val="777777"/>
                </a:solidFill>
                <a:latin typeface="+mn-lt"/>
              </a:rPr>
              <a:t>The risks and uncertainties referred to above include – but are not limited to – risks associated with developing and delivering new functionality for our service, new products and services, our new business model, our past operating losses, possible fluctuations in our operating results and rate of growth, interruptions or delays in our Web hosting, breach of our security measures, the outcome of any litigation, risks associated with completed and any possible mergers and acquisitions, the immature market in which we operate, our relatively limited operating history, our ability to expand, retain, and motivate our employees and manage our growth, new releases of our service and successful customer deployment, our limited history reselling non-salesforce.com products, and utilization and selling to larger enterprise customers. Further information on potential factors that could affect the financial results of salesforce.com, </a:t>
            </a:r>
            <a:r>
              <a:rPr lang="en-US" sz="1600" spc="0" baseline="0" dirty="0" err="1" smtClean="0">
                <a:solidFill>
                  <a:srgbClr val="777777"/>
                </a:solidFill>
                <a:latin typeface="+mn-lt"/>
              </a:rPr>
              <a:t>inc.</a:t>
            </a:r>
            <a:r>
              <a:rPr lang="en-US" sz="1600" spc="0" baseline="0" dirty="0" smtClean="0">
                <a:solidFill>
                  <a:srgbClr val="777777"/>
                </a:solidFill>
                <a:latin typeface="+mn-lt"/>
              </a:rPr>
              <a:t> is included in our annual report on Form 10-K for the most recent fiscal year and in our quarterly report on Form 10-Q for the most recent fiscal quarter. These documents and others containing important disclosures are available on the SEC Filings section of the Investor Information section of our Web site.</a:t>
            </a:r>
          </a:p>
          <a:p>
            <a:pPr algn="l">
              <a:lnSpc>
                <a:spcPct val="90000"/>
              </a:lnSpc>
              <a:spcBef>
                <a:spcPts val="800"/>
              </a:spcBef>
            </a:pPr>
            <a:r>
              <a:rPr lang="en-US" sz="1600" spc="0" baseline="0" dirty="0" smtClean="0">
                <a:solidFill>
                  <a:srgbClr val="777777"/>
                </a:solidFill>
                <a:latin typeface="+mn-lt"/>
              </a:rPr>
              <a:t>Any unreleased services or features referenced in this or other presentations, press releases or public statements are not currently available and may not be delivered on time or at all. Customers who purchase our services should make the purchase decisions based upon features that are currently available. Salesforce.com, </a:t>
            </a:r>
            <a:r>
              <a:rPr lang="en-US" sz="1600" spc="0" baseline="0" dirty="0" err="1" smtClean="0">
                <a:solidFill>
                  <a:srgbClr val="777777"/>
                </a:solidFill>
                <a:latin typeface="+mn-lt"/>
              </a:rPr>
              <a:t>inc.</a:t>
            </a:r>
            <a:r>
              <a:rPr lang="en-US" sz="1600" spc="0" baseline="0" dirty="0" smtClean="0">
                <a:solidFill>
                  <a:srgbClr val="777777"/>
                </a:solidFill>
                <a:latin typeface="+mn-lt"/>
              </a:rPr>
              <a:t> assumes no obligation and does not intend to update these forward-looking statements.</a:t>
            </a:r>
            <a:endParaRPr lang="en-US" sz="1600" spc="0" baseline="0" dirty="0">
              <a:solidFill>
                <a:srgbClr val="777777"/>
              </a:solidFill>
              <a:latin typeface="+mn-lt"/>
            </a:endParaRPr>
          </a:p>
        </p:txBody>
      </p:sp>
    </p:spTree>
    <p:custDataLst>
      <p:tags r:id="rId1"/>
    </p:custDataLst>
    <p:extLst>
      <p:ext uri="{BB962C8B-B14F-4D97-AF65-F5344CB8AC3E}">
        <p14:creationId xmlns:p14="http://schemas.microsoft.com/office/powerpoint/2010/main" val="300415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3761106" cy="5688666"/>
          </a:xfrm>
        </p:spPr>
        <p:txBody>
          <a:bodyPr/>
          <a:lstStyle/>
          <a:p>
            <a:r>
              <a:rPr lang="en-US" dirty="0" smtClean="0"/>
              <a:t>Files Sync Managed Version provides Salesforce Admins with the ability to silently install Salesforce Files Sync to users’ desktops via MSI:</a:t>
            </a:r>
          </a:p>
          <a:p>
            <a:pPr lvl="1"/>
            <a:r>
              <a:rPr lang="en-US" dirty="0" smtClean="0"/>
              <a:t>Deploy the Salesforce Files Sync client to your entire organization’s desktop machines. </a:t>
            </a:r>
          </a:p>
          <a:p>
            <a:pPr lvl="1"/>
            <a:r>
              <a:rPr lang="en-US" dirty="0" smtClean="0"/>
              <a:t>Control who gets to install the desktop applications and when the client is upgraded.</a:t>
            </a:r>
          </a:p>
          <a:p>
            <a:r>
              <a:rPr lang="en-US" dirty="0" smtClean="0"/>
              <a:t/>
            </a:r>
            <a:br>
              <a:rPr lang="en-US" dirty="0" smtClean="0"/>
            </a:br>
            <a:endParaRPr lang="en-US" dirty="0" smtClean="0"/>
          </a:p>
          <a:p>
            <a:r>
              <a:rPr lang="en-US" dirty="0" smtClean="0"/>
              <a:t/>
            </a:r>
            <a:br>
              <a:rPr lang="en-US" dirty="0" smtClean="0"/>
            </a:br>
            <a:r>
              <a:rPr lang="en-US" dirty="0" smtClean="0"/>
              <a:t>.</a:t>
            </a:r>
            <a:endParaRPr lang="en" dirty="0" smtClean="0"/>
          </a:p>
          <a:p>
            <a:endParaRPr lang="en-US" dirty="0"/>
          </a:p>
        </p:txBody>
      </p:sp>
      <p:sp>
        <p:nvSpPr>
          <p:cNvPr id="3" name="Title 2"/>
          <p:cNvSpPr>
            <a:spLocks noGrp="1"/>
          </p:cNvSpPr>
          <p:nvPr>
            <p:ph type="title"/>
          </p:nvPr>
        </p:nvSpPr>
        <p:spPr/>
        <p:txBody>
          <a:bodyPr/>
          <a:lstStyle/>
          <a:p>
            <a:r>
              <a:rPr lang="en-US" sz="2700" dirty="0" smtClean="0"/>
              <a:t>What are the Enhancements to </a:t>
            </a:r>
            <a:r>
              <a:rPr lang="en-US" sz="2700" dirty="0" err="1" smtClean="0"/>
              <a:t>Salesforce</a:t>
            </a:r>
            <a:r>
              <a:rPr lang="en-US" sz="2700" dirty="0" smtClean="0"/>
              <a:t> Files Sync? (cont.) </a:t>
            </a:r>
            <a:endParaRPr lang="en-US" sz="2700" dirty="0"/>
          </a:p>
        </p:txBody>
      </p:sp>
      <p:pic>
        <p:nvPicPr>
          <p:cNvPr id="1026" name="Picture 2" descr="Screen Shot 2014-11-26 at 2.00.54 PM.png"/>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1" r="30190"/>
          <a:stretch/>
        </p:blipFill>
        <p:spPr bwMode="auto">
          <a:xfrm>
            <a:off x="4173350" y="1286053"/>
            <a:ext cx="11347106" cy="435646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82212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are the Enhancements to Salesforce Files?</a:t>
            </a:r>
            <a:endParaRPr lang="en-US" dirty="0"/>
          </a:p>
        </p:txBody>
      </p:sp>
      <p:grpSp>
        <p:nvGrpSpPr>
          <p:cNvPr id="10" name="Group 9"/>
          <p:cNvGrpSpPr/>
          <p:nvPr/>
        </p:nvGrpSpPr>
        <p:grpSpPr>
          <a:xfrm>
            <a:off x="969978" y="1448284"/>
            <a:ext cx="4750598" cy="1975141"/>
            <a:chOff x="740099" y="3571314"/>
            <a:chExt cx="5212080" cy="2379786"/>
          </a:xfrm>
          <a:effectLst>
            <a:outerShdw blurRad="50800" dist="38100" dir="2700000" algn="tl" rotWithShape="0">
              <a:prstClr val="black">
                <a:alpha val="40000"/>
              </a:prstClr>
            </a:outerShdw>
          </a:effectLst>
        </p:grpSpPr>
        <p:sp>
          <p:nvSpPr>
            <p:cNvPr id="4" name="Rounded Rectangle 3"/>
            <p:cNvSpPr/>
            <p:nvPr/>
          </p:nvSpPr>
          <p:spPr bwMode="auto">
            <a:xfrm>
              <a:off x="740099" y="3571314"/>
              <a:ext cx="5212080" cy="2379786"/>
            </a:xfrm>
            <a:prstGeom prst="round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000" dirty="0" smtClean="0">
                <a:solidFill>
                  <a:schemeClr val="bg1">
                    <a:lumMod val="95000"/>
                  </a:schemeClr>
                </a:solidFill>
                <a:latin typeface="Arial" pitchFamily="34" charset="0"/>
                <a:cs typeface="Arial" pitchFamily="34" charset="0"/>
              </a:endParaRPr>
            </a:p>
            <a:p>
              <a:endParaRPr lang="en-US" sz="2000" dirty="0">
                <a:solidFill>
                  <a:schemeClr val="bg1">
                    <a:lumMod val="95000"/>
                  </a:schemeClr>
                </a:solidFill>
                <a:latin typeface="Arial" pitchFamily="34" charset="0"/>
                <a:cs typeface="Arial" pitchFamily="34" charset="0"/>
              </a:endParaRPr>
            </a:p>
            <a:p>
              <a:r>
                <a:rPr lang="en-US" sz="2000" dirty="0" smtClean="0">
                  <a:solidFill>
                    <a:schemeClr val="bg1">
                      <a:lumMod val="95000"/>
                    </a:schemeClr>
                  </a:solidFill>
                  <a:latin typeface="Arial" pitchFamily="34" charset="0"/>
                  <a:cs typeface="Arial" pitchFamily="34" charset="0"/>
                </a:rPr>
                <a:t>Administrators can now configure Files </a:t>
              </a:r>
              <a:r>
                <a:rPr lang="en-US" sz="2000" dirty="0">
                  <a:solidFill>
                    <a:schemeClr val="bg1">
                      <a:lumMod val="95000"/>
                    </a:schemeClr>
                  </a:solidFill>
                  <a:latin typeface="Arial" pitchFamily="34" charset="0"/>
                  <a:cs typeface="Arial" pitchFamily="34" charset="0"/>
                </a:rPr>
                <a:t>and Content </a:t>
              </a:r>
              <a:r>
                <a:rPr lang="en-US" sz="2000" dirty="0" smtClean="0">
                  <a:solidFill>
                    <a:schemeClr val="bg1">
                      <a:lumMod val="95000"/>
                    </a:schemeClr>
                  </a:solidFill>
                  <a:latin typeface="Arial" pitchFamily="34" charset="0"/>
                  <a:cs typeface="Arial" pitchFamily="34" charset="0"/>
                </a:rPr>
                <a:t>in </a:t>
              </a:r>
              <a:r>
                <a:rPr lang="en-US" sz="2000" dirty="0">
                  <a:solidFill>
                    <a:schemeClr val="bg1">
                      <a:lumMod val="95000"/>
                    </a:schemeClr>
                  </a:solidFill>
                  <a:latin typeface="Arial" pitchFamily="34" charset="0"/>
                  <a:cs typeface="Arial" pitchFamily="34" charset="0"/>
                </a:rPr>
                <a:t>Setup under </a:t>
              </a:r>
              <a:endParaRPr lang="en-US" sz="2000" dirty="0" smtClean="0">
                <a:solidFill>
                  <a:schemeClr val="bg1">
                    <a:lumMod val="95000"/>
                  </a:schemeClr>
                </a:solidFill>
                <a:latin typeface="Arial" pitchFamily="34" charset="0"/>
                <a:cs typeface="Arial" pitchFamily="34" charset="0"/>
              </a:endParaRPr>
            </a:p>
            <a:p>
              <a:r>
                <a:rPr lang="en-US" sz="2000" dirty="0" smtClean="0">
                  <a:solidFill>
                    <a:schemeClr val="bg1">
                      <a:lumMod val="95000"/>
                    </a:schemeClr>
                  </a:solidFill>
                  <a:latin typeface="Arial" pitchFamily="34" charset="0"/>
                  <a:cs typeface="Arial" pitchFamily="34" charset="0"/>
                </a:rPr>
                <a:t> </a:t>
              </a:r>
              <a:r>
                <a:rPr lang="en-US" sz="2000" b="1" dirty="0">
                  <a:solidFill>
                    <a:schemeClr val="bg1">
                      <a:lumMod val="95000"/>
                    </a:schemeClr>
                  </a:solidFill>
                  <a:latin typeface="Arial" pitchFamily="34" charset="0"/>
                  <a:cs typeface="Arial" pitchFamily="34" charset="0"/>
                </a:rPr>
                <a:t>Customize | Salesforce Files</a:t>
              </a:r>
              <a:r>
                <a:rPr lang="en-US" dirty="0">
                  <a:solidFill>
                    <a:schemeClr val="bg1"/>
                  </a:solidFill>
                </a:rPr>
                <a:t>.</a:t>
              </a:r>
              <a:endParaRPr lang="en" sz="2000" dirty="0">
                <a:solidFill>
                  <a:schemeClr val="bg1"/>
                </a:solidFill>
                <a:latin typeface="Arial" pitchFamily="34" charset="0"/>
                <a:cs typeface="Arial" pitchFamily="34" charset="0"/>
              </a:endParaRPr>
            </a:p>
          </p:txBody>
        </p:sp>
        <p:sp>
          <p:nvSpPr>
            <p:cNvPr id="9" name="TextBox 8"/>
            <p:cNvSpPr txBox="1"/>
            <p:nvPr/>
          </p:nvSpPr>
          <p:spPr>
            <a:xfrm>
              <a:off x="1307673" y="3907547"/>
              <a:ext cx="4075209" cy="400110"/>
            </a:xfrm>
            <a:prstGeom prst="rect">
              <a:avLst/>
            </a:prstGeom>
            <a:noFill/>
            <a:ln>
              <a:noFill/>
            </a:ln>
          </p:spPr>
          <p:txBody>
            <a:bodyPr wrap="square" rtlCol="0" anchor="ctr">
              <a:spAutoFit/>
            </a:bodyPr>
            <a:lstStyle/>
            <a:p>
              <a:pPr marL="223838" indent="-223838"/>
              <a:r>
                <a:rPr lang="en-US" sz="2000" b="1" dirty="0" smtClean="0">
                  <a:solidFill>
                    <a:schemeClr val="bg1"/>
                  </a:solidFill>
                  <a:latin typeface="Arial" pitchFamily="34" charset="0"/>
                  <a:cs typeface="Arial" pitchFamily="34" charset="0"/>
                </a:rPr>
                <a:t>Files and Content Configuration</a:t>
              </a:r>
            </a:p>
          </p:txBody>
        </p:sp>
      </p:grpSp>
      <p:grpSp>
        <p:nvGrpSpPr>
          <p:cNvPr id="11" name="Group 10"/>
          <p:cNvGrpSpPr/>
          <p:nvPr/>
        </p:nvGrpSpPr>
        <p:grpSpPr>
          <a:xfrm>
            <a:off x="969116" y="3852970"/>
            <a:ext cx="4750598" cy="1510767"/>
            <a:chOff x="6242645" y="3689227"/>
            <a:chExt cx="5212080" cy="1820276"/>
          </a:xfrm>
          <a:effectLst>
            <a:outerShdw blurRad="50800" dist="38100" dir="2700000" algn="tl" rotWithShape="0">
              <a:prstClr val="black">
                <a:alpha val="40000"/>
              </a:prstClr>
            </a:outerShdw>
          </a:effectLst>
        </p:grpSpPr>
        <p:sp>
          <p:nvSpPr>
            <p:cNvPr id="12" name="Rounded Rectangle 11"/>
            <p:cNvSpPr/>
            <p:nvPr/>
          </p:nvSpPr>
          <p:spPr bwMode="auto">
            <a:xfrm>
              <a:off x="6242645" y="3689227"/>
              <a:ext cx="5212080" cy="1820276"/>
            </a:xfrm>
            <a:prstGeom prst="round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2000" dirty="0" smtClean="0">
                <a:solidFill>
                  <a:schemeClr val="bg1">
                    <a:lumMod val="95000"/>
                  </a:schemeClr>
                </a:solidFill>
                <a:latin typeface="Arial" pitchFamily="34" charset="0"/>
                <a:cs typeface="Arial" pitchFamily="34" charset="0"/>
              </a:endParaRPr>
            </a:p>
            <a:p>
              <a:r>
                <a:rPr lang="en-US" sz="2000" dirty="0" smtClean="0">
                  <a:solidFill>
                    <a:schemeClr val="bg1">
                      <a:lumMod val="95000"/>
                    </a:schemeClr>
                  </a:solidFill>
                  <a:latin typeface="Arial" pitchFamily="34" charset="0"/>
                  <a:cs typeface="Arial" pitchFamily="34" charset="0"/>
                </a:rPr>
                <a:t>Members </a:t>
              </a:r>
              <a:r>
                <a:rPr lang="en-US" sz="2000" dirty="0">
                  <a:solidFill>
                    <a:schemeClr val="bg1">
                      <a:lumMod val="95000"/>
                    </a:schemeClr>
                  </a:solidFill>
                  <a:latin typeface="Arial" pitchFamily="34" charset="0"/>
                  <a:cs typeface="Arial" pitchFamily="34" charset="0"/>
                </a:rPr>
                <a:t>in </a:t>
              </a:r>
              <a:r>
                <a:rPr lang="en-US" sz="2000" dirty="0" smtClean="0">
                  <a:solidFill>
                    <a:schemeClr val="bg1">
                      <a:lumMod val="95000"/>
                    </a:schemeClr>
                  </a:solidFill>
                  <a:latin typeface="Arial" pitchFamily="34" charset="0"/>
                  <a:cs typeface="Arial" pitchFamily="34" charset="0"/>
                </a:rPr>
                <a:t>Public Self-Service </a:t>
              </a:r>
              <a:r>
                <a:rPr lang="en-US" sz="2000" dirty="0">
                  <a:solidFill>
                    <a:schemeClr val="bg1">
                      <a:lumMod val="95000"/>
                    </a:schemeClr>
                  </a:solidFill>
                  <a:latin typeface="Arial" pitchFamily="34" charset="0"/>
                  <a:cs typeface="Arial" pitchFamily="34" charset="0"/>
                </a:rPr>
                <a:t>Communities </a:t>
              </a:r>
              <a:r>
                <a:rPr lang="en-US" sz="2000" dirty="0" smtClean="0">
                  <a:solidFill>
                    <a:schemeClr val="bg1">
                      <a:lumMod val="95000"/>
                    </a:schemeClr>
                  </a:solidFill>
                  <a:latin typeface="Arial" pitchFamily="34" charset="0"/>
                  <a:cs typeface="Arial" pitchFamily="34" charset="0"/>
                </a:rPr>
                <a:t>can attach </a:t>
              </a:r>
              <a:r>
                <a:rPr lang="en-US" sz="2000" dirty="0">
                  <a:solidFill>
                    <a:schemeClr val="bg1">
                      <a:lumMod val="95000"/>
                    </a:schemeClr>
                  </a:solidFill>
                  <a:latin typeface="Arial" pitchFamily="34" charset="0"/>
                  <a:cs typeface="Arial" pitchFamily="34" charset="0"/>
                </a:rPr>
                <a:t>files to their </a:t>
              </a:r>
              <a:r>
                <a:rPr lang="en-US" sz="2000" dirty="0" smtClean="0">
                  <a:solidFill>
                    <a:schemeClr val="bg1">
                      <a:lumMod val="95000"/>
                    </a:schemeClr>
                  </a:solidFill>
                  <a:latin typeface="Arial" pitchFamily="34" charset="0"/>
                  <a:cs typeface="Arial" pitchFamily="34" charset="0"/>
                </a:rPr>
                <a:t/>
              </a:r>
              <a:br>
                <a:rPr lang="en-US" sz="2000" dirty="0" smtClean="0">
                  <a:solidFill>
                    <a:schemeClr val="bg1">
                      <a:lumMod val="95000"/>
                    </a:schemeClr>
                  </a:solidFill>
                  <a:latin typeface="Arial" pitchFamily="34" charset="0"/>
                  <a:cs typeface="Arial" pitchFamily="34" charset="0"/>
                </a:rPr>
              </a:br>
              <a:r>
                <a:rPr lang="en-US" sz="2000" dirty="0" smtClean="0">
                  <a:solidFill>
                    <a:schemeClr val="bg1">
                      <a:lumMod val="95000"/>
                    </a:schemeClr>
                  </a:solidFill>
                  <a:latin typeface="Arial" pitchFamily="34" charset="0"/>
                  <a:cs typeface="Arial" pitchFamily="34" charset="0"/>
                </a:rPr>
                <a:t>Q&amp;A </a:t>
              </a:r>
              <a:r>
                <a:rPr lang="en-US" sz="2000" dirty="0">
                  <a:solidFill>
                    <a:schemeClr val="bg1">
                      <a:lumMod val="95000"/>
                    </a:schemeClr>
                  </a:solidFill>
                  <a:latin typeface="Arial" pitchFamily="34" charset="0"/>
                  <a:cs typeface="Arial" pitchFamily="34" charset="0"/>
                </a:rPr>
                <a:t>posts</a:t>
              </a:r>
              <a:r>
                <a:rPr lang="en-US" dirty="0" smtClean="0">
                  <a:solidFill>
                    <a:schemeClr val="bg1"/>
                  </a:solidFill>
                </a:rPr>
                <a:t>.</a:t>
              </a:r>
              <a:endParaRPr lang="en-US" dirty="0">
                <a:solidFill>
                  <a:schemeClr val="bg1"/>
                </a:solidFill>
              </a:endParaRPr>
            </a:p>
          </p:txBody>
        </p:sp>
        <p:sp>
          <p:nvSpPr>
            <p:cNvPr id="13" name="TextBox 12"/>
            <p:cNvSpPr txBox="1"/>
            <p:nvPr/>
          </p:nvSpPr>
          <p:spPr>
            <a:xfrm>
              <a:off x="6810219" y="3840794"/>
              <a:ext cx="4075209" cy="400110"/>
            </a:xfrm>
            <a:prstGeom prst="rect">
              <a:avLst/>
            </a:prstGeom>
            <a:noFill/>
            <a:ln>
              <a:noFill/>
            </a:ln>
          </p:spPr>
          <p:txBody>
            <a:bodyPr wrap="square" rtlCol="0" anchor="ctr">
              <a:spAutoFit/>
            </a:bodyPr>
            <a:lstStyle/>
            <a:p>
              <a:pPr marL="223838" indent="-223838"/>
              <a:r>
                <a:rPr lang="en-US" sz="2000" b="1" dirty="0" smtClean="0">
                  <a:solidFill>
                    <a:schemeClr val="bg1"/>
                  </a:solidFill>
                  <a:latin typeface="Arial" pitchFamily="34" charset="0"/>
                  <a:cs typeface="Arial" pitchFamily="34" charset="0"/>
                </a:rPr>
                <a:t>Files and Communities</a:t>
              </a:r>
            </a:p>
          </p:txBody>
        </p:sp>
      </p:grpSp>
      <p:pic>
        <p:nvPicPr>
          <p:cNvPr id="17" name="Shape 3769"/>
          <p:cNvPicPr preferRelativeResize="0"/>
          <p:nvPr/>
        </p:nvPicPr>
        <p:blipFill>
          <a:blip r:embed="rId3" cstate="print">
            <a:alphaModFix/>
          </a:blip>
          <a:stretch>
            <a:fillRect/>
          </a:stretch>
        </p:blipFill>
        <p:spPr>
          <a:xfrm>
            <a:off x="6581373" y="897125"/>
            <a:ext cx="3154724" cy="5379931"/>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4162344" cy="5688666"/>
          </a:xfrm>
        </p:spPr>
        <p:txBody>
          <a:bodyPr/>
          <a:lstStyle/>
          <a:p>
            <a:r>
              <a:rPr lang="en-US" dirty="0" smtClean="0"/>
              <a:t>Salesforce Files now supports Record Types </a:t>
            </a:r>
            <a:br>
              <a:rPr lang="en-US" dirty="0" smtClean="0"/>
            </a:br>
            <a:r>
              <a:rPr lang="en-US" dirty="0" smtClean="0"/>
              <a:t>and Page Layouts. </a:t>
            </a:r>
          </a:p>
          <a:p>
            <a:pPr lvl="1"/>
            <a:r>
              <a:rPr lang="en-US" dirty="0" smtClean="0"/>
              <a:t>Previously, most customizable objects supported Record Types and Page Layouts, but Files did not. </a:t>
            </a:r>
          </a:p>
          <a:p>
            <a:pPr lvl="1"/>
            <a:r>
              <a:rPr lang="en-US" dirty="0" smtClean="0"/>
              <a:t>Administrators can now set both of these for Files and Content, using the Record Types and Page Layouts Setup pages in the new Salesforce Files node.</a:t>
            </a:r>
            <a:endParaRPr lang="en-US" dirty="0"/>
          </a:p>
        </p:txBody>
      </p:sp>
      <p:sp>
        <p:nvSpPr>
          <p:cNvPr id="3" name="Title 2"/>
          <p:cNvSpPr>
            <a:spLocks noGrp="1"/>
          </p:cNvSpPr>
          <p:nvPr>
            <p:ph type="title"/>
          </p:nvPr>
        </p:nvSpPr>
        <p:spPr/>
        <p:txBody>
          <a:bodyPr/>
          <a:lstStyle/>
          <a:p>
            <a:r>
              <a:rPr lang="en-US" smtClean="0"/>
              <a:t>What are the Enhancements to Files Administration?</a:t>
            </a:r>
            <a:endParaRPr lang="en-US" dirty="0"/>
          </a:p>
        </p:txBody>
      </p:sp>
      <p:pic>
        <p:nvPicPr>
          <p:cNvPr id="4" name="Shape 3797"/>
          <p:cNvPicPr preferRelativeResize="0"/>
          <p:nvPr/>
        </p:nvPicPr>
        <p:blipFill>
          <a:blip r:embed="rId3" cstate="print">
            <a:alphaModFix/>
          </a:blip>
          <a:stretch>
            <a:fillRect/>
          </a:stretch>
        </p:blipFill>
        <p:spPr>
          <a:xfrm>
            <a:off x="4433978" y="765400"/>
            <a:ext cx="7165355" cy="3927370"/>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6" name="TextBox 5"/>
          <p:cNvSpPr txBox="1"/>
          <p:nvPr/>
        </p:nvSpPr>
        <p:spPr>
          <a:xfrm>
            <a:off x="2546025" y="5413303"/>
            <a:ext cx="7800391" cy="851297"/>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txBody>
          <a:bodyPr wrap="square" rtlCol="0">
            <a:spAutoFit/>
          </a:bodyPr>
          <a:lstStyle/>
          <a:p>
            <a:pPr marL="0" lvl="1">
              <a:spcBef>
                <a:spcPts val="600"/>
              </a:spcBef>
              <a:defRPr/>
            </a:pPr>
            <a:r>
              <a:rPr lang="en-US" sz="2000" dirty="0">
                <a:solidFill>
                  <a:schemeClr val="bg1"/>
                </a:solidFill>
                <a:latin typeface="Arial" pitchFamily="34" charset="0"/>
                <a:cs typeface="Arial" pitchFamily="34" charset="0"/>
              </a:rPr>
              <a:t>Unified Record Types and Page Layouts replace Content </a:t>
            </a:r>
            <a:r>
              <a:rPr lang="en-US" sz="2000" dirty="0" smtClean="0">
                <a:solidFill>
                  <a:schemeClr val="bg1"/>
                </a:solidFill>
                <a:latin typeface="Arial" pitchFamily="34" charset="0"/>
                <a:cs typeface="Arial" pitchFamily="34" charset="0"/>
              </a:rPr>
              <a:t>Types</a:t>
            </a:r>
            <a:r>
              <a:rPr lang="en-US" sz="2000" dirty="0">
                <a:solidFill>
                  <a:schemeClr val="bg1"/>
                </a:solidFill>
                <a:latin typeface="Arial" pitchFamily="34" charset="0"/>
                <a:cs typeface="Arial" pitchFamily="34" charset="0"/>
              </a:rPr>
              <a:t/>
            </a:r>
            <a:br>
              <a:rPr lang="en-US" sz="2000" dirty="0">
                <a:solidFill>
                  <a:schemeClr val="bg1"/>
                </a:solidFill>
                <a:latin typeface="Arial" pitchFamily="34" charset="0"/>
                <a:cs typeface="Arial" pitchFamily="34" charset="0"/>
              </a:rPr>
            </a:br>
            <a:r>
              <a:rPr lang="en-US" sz="2000" dirty="0">
                <a:solidFill>
                  <a:schemeClr val="bg1"/>
                </a:solidFill>
                <a:latin typeface="Arial" pitchFamily="34" charset="0"/>
                <a:cs typeface="Arial" pitchFamily="34" charset="0"/>
              </a:rPr>
              <a:t>for Salesforce Files (Both Content and Chatter Files)</a:t>
            </a:r>
            <a:r>
              <a:rPr lang="en-US" dirty="0" smtClean="0">
                <a:solidFill>
                  <a:schemeClr val="bg1"/>
                </a:solidFill>
              </a:rPr>
              <a:t>.</a:t>
            </a:r>
            <a:endParaRPr lang="en-US" sz="2000" dirty="0" smtClean="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Dupe Management</a:t>
            </a:r>
            <a:endParaRPr lang="en-US" dirty="0"/>
          </a:p>
        </p:txBody>
      </p:sp>
      <p:sp>
        <p:nvSpPr>
          <p:cNvPr id="2" name="Subtitle 1"/>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183950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It’s been a long time coming… </a:t>
            </a:r>
            <a:endParaRPr lang="en-US" dirty="0"/>
          </a:p>
        </p:txBody>
      </p:sp>
      <p:pic>
        <p:nvPicPr>
          <p:cNvPr id="7" name="Picture 6"/>
          <p:cNvPicPr>
            <a:picLocks noChangeAspect="1"/>
          </p:cNvPicPr>
          <p:nvPr/>
        </p:nvPicPr>
        <p:blipFill rotWithShape="1">
          <a:blip r:embed="rId2"/>
          <a:srcRect r="41931"/>
          <a:stretch/>
        </p:blipFill>
        <p:spPr>
          <a:xfrm>
            <a:off x="392598" y="1046485"/>
            <a:ext cx="11275338" cy="4620992"/>
          </a:xfrm>
          <a:prstGeom prst="rect">
            <a:avLst/>
          </a:prstGeom>
        </p:spPr>
      </p:pic>
    </p:spTree>
    <p:extLst>
      <p:ext uri="{BB962C8B-B14F-4D97-AF65-F5344CB8AC3E}">
        <p14:creationId xmlns:p14="http://schemas.microsoft.com/office/powerpoint/2010/main" val="123010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Feature Overview</a:t>
            </a:r>
            <a:endParaRPr lang="en-US" dirty="0"/>
          </a:p>
        </p:txBody>
      </p:sp>
      <p:sp>
        <p:nvSpPr>
          <p:cNvPr id="5" name="Text Placeholder 4"/>
          <p:cNvSpPr>
            <a:spLocks noGrp="1"/>
          </p:cNvSpPr>
          <p:nvPr>
            <p:ph type="body" sz="quarter" idx="4294967295"/>
          </p:nvPr>
        </p:nvSpPr>
        <p:spPr>
          <a:xfrm>
            <a:off x="358028" y="1218631"/>
            <a:ext cx="7385665" cy="5094864"/>
          </a:xfrm>
          <a:prstGeom prst="rect">
            <a:avLst/>
          </a:prstGeom>
        </p:spPr>
        <p:txBody>
          <a:bodyPr/>
          <a:lstStyle/>
          <a:p>
            <a:r>
              <a:rPr lang="en-US" sz="2800" b="1" dirty="0" smtClean="0"/>
              <a:t>Key Capabilities</a:t>
            </a:r>
          </a:p>
          <a:p>
            <a:pPr lvl="1"/>
            <a:r>
              <a:rPr lang="en-US" sz="2400" b="1" dirty="0" smtClean="0"/>
              <a:t>Duplicate &amp; Matching Rules</a:t>
            </a:r>
            <a:r>
              <a:rPr lang="en-US" sz="2400" dirty="0" smtClean="0"/>
              <a:t>: Administrators can configure matching rules for what constitutes a duplicate and duplicate rules for what </a:t>
            </a:r>
            <a:r>
              <a:rPr lang="en-US" sz="2400" dirty="0" err="1" smtClean="0"/>
              <a:t>Salesforce.com</a:t>
            </a:r>
            <a:r>
              <a:rPr lang="en-US" sz="2400" dirty="0" smtClean="0"/>
              <a:t> should do when a duplicate is found; these options include blocking, alerting and reporting.</a:t>
            </a:r>
            <a:endParaRPr lang="en-US" sz="2400" dirty="0"/>
          </a:p>
          <a:p>
            <a:pPr lvl="1"/>
            <a:r>
              <a:rPr lang="en-US" sz="2400" b="1" dirty="0" smtClean="0"/>
              <a:t>Duplicate Alerts: </a:t>
            </a:r>
            <a:r>
              <a:rPr lang="en-US" sz="2400" dirty="0" smtClean="0"/>
              <a:t>End users will be alerted if they are creating a duplicate whether working in the traditional Salesforce desktop UI or in Salesforce1. Matching records are presented to the user so they can work with an existing record instead of creating a duplicate.</a:t>
            </a:r>
            <a:endParaRPr lang="en-US" sz="2400" dirty="0"/>
          </a:p>
          <a:p>
            <a:pPr lvl="1"/>
            <a:endParaRPr lang="en-US" sz="2400" dirty="0">
              <a:solidFill>
                <a:schemeClr val="accent1"/>
              </a:solidFill>
            </a:endParaRPr>
          </a:p>
        </p:txBody>
      </p:sp>
      <p:sp>
        <p:nvSpPr>
          <p:cNvPr id="6" name="Oval 5"/>
          <p:cNvSpPr/>
          <p:nvPr/>
        </p:nvSpPr>
        <p:spPr>
          <a:xfrm>
            <a:off x="7812534" y="1178426"/>
            <a:ext cx="4142537" cy="4350503"/>
          </a:xfrm>
          <a:prstGeom prst="ellipse">
            <a:avLst/>
          </a:prstGeom>
          <a:blipFill rotWithShape="1">
            <a:blip r:embed="rId2"/>
            <a:stretch>
              <a:fillRect/>
            </a:stretch>
          </a:blip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lIns="64008" tIns="32004" rIns="64008" bIns="32004" anchor="ctr"/>
          <a:lstStyle/>
          <a:p>
            <a:pPr algn="ctr">
              <a:defRPr/>
            </a:pPr>
            <a:endParaRPr lang="en-US"/>
          </a:p>
        </p:txBody>
      </p:sp>
      <p:pic>
        <p:nvPicPr>
          <p:cNvPr id="4" name="Picture 3"/>
          <p:cNvPicPr>
            <a:picLocks noChangeAspect="1"/>
          </p:cNvPicPr>
          <p:nvPr/>
        </p:nvPicPr>
        <p:blipFill>
          <a:blip r:embed="rId3"/>
          <a:stretch>
            <a:fillRect/>
          </a:stretch>
        </p:blipFill>
        <p:spPr>
          <a:xfrm>
            <a:off x="9095568" y="3416300"/>
            <a:ext cx="1016265" cy="461818"/>
          </a:xfrm>
          <a:prstGeom prst="rect">
            <a:avLst/>
          </a:prstGeom>
        </p:spPr>
      </p:pic>
    </p:spTree>
    <p:extLst>
      <p:ext uri="{BB962C8B-B14F-4D97-AF65-F5344CB8AC3E}">
        <p14:creationId xmlns:p14="http://schemas.microsoft.com/office/powerpoint/2010/main" val="347692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0555" b="5398"/>
          <a:stretch/>
        </p:blipFill>
        <p:spPr>
          <a:xfrm>
            <a:off x="533540" y="1813206"/>
            <a:ext cx="5589456" cy="4673600"/>
          </a:xfrm>
          <a:prstGeom prst="rect">
            <a:avLst/>
          </a:prstGeom>
        </p:spPr>
      </p:pic>
      <p:sp>
        <p:nvSpPr>
          <p:cNvPr id="10" name="Rectangle 9"/>
          <p:cNvSpPr/>
          <p:nvPr/>
        </p:nvSpPr>
        <p:spPr>
          <a:xfrm>
            <a:off x="4183246" y="1021336"/>
            <a:ext cx="2219222" cy="4820665"/>
          </a:xfrm>
          <a:prstGeom prst="rect">
            <a:avLst/>
          </a:prstGeom>
          <a:gradFill flip="none" rotWithShape="1">
            <a:gsLst>
              <a:gs pos="12000">
                <a:schemeClr val="bg1">
                  <a:alpha val="34000"/>
                </a:schemeClr>
              </a:gs>
              <a:gs pos="66000">
                <a:schemeClr val="bg1"/>
              </a:gs>
            </a:gsLst>
            <a:lin ang="0" scaled="1"/>
            <a:tileRect/>
          </a:gra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VAG Rounded Std Light"/>
            </a:endParaRPr>
          </a:p>
        </p:txBody>
      </p:sp>
      <p:sp>
        <p:nvSpPr>
          <p:cNvPr id="2" name="Title 1"/>
          <p:cNvSpPr>
            <a:spLocks noGrp="1"/>
          </p:cNvSpPr>
          <p:nvPr>
            <p:ph type="title"/>
          </p:nvPr>
        </p:nvSpPr>
        <p:spPr>
          <a:xfrm>
            <a:off x="484408" y="6359"/>
            <a:ext cx="11469406" cy="908043"/>
          </a:xfrm>
        </p:spPr>
        <p:txBody>
          <a:bodyPr/>
          <a:lstStyle/>
          <a:p>
            <a:r>
              <a:rPr lang="en-US" dirty="0" smtClean="0"/>
              <a:t>Duplicate Management in setup</a:t>
            </a:r>
            <a:endParaRPr lang="en-US" dirty="0"/>
          </a:p>
        </p:txBody>
      </p:sp>
      <p:sp>
        <p:nvSpPr>
          <p:cNvPr id="6" name="TextBox 5"/>
          <p:cNvSpPr txBox="1"/>
          <p:nvPr/>
        </p:nvSpPr>
        <p:spPr>
          <a:xfrm>
            <a:off x="4703929" y="2875544"/>
            <a:ext cx="6997098" cy="1015663"/>
          </a:xfrm>
          <a:prstGeom prst="rect">
            <a:avLst/>
          </a:prstGeom>
          <a:noFill/>
        </p:spPr>
        <p:txBody>
          <a:bodyPr wrap="square" rtlCol="0">
            <a:spAutoFit/>
          </a:bodyPr>
          <a:lstStyle/>
          <a:p>
            <a:r>
              <a:rPr lang="en-US" sz="2000" dirty="0" smtClean="0">
                <a:solidFill>
                  <a:schemeClr val="tx1">
                    <a:lumMod val="90000"/>
                    <a:lumOff val="10000"/>
                  </a:schemeClr>
                </a:solidFill>
                <a:latin typeface="Arial"/>
                <a:cs typeface="Arial"/>
              </a:rPr>
              <a:t>‘Duplicate Rules’ appears in setup for everyone</a:t>
            </a:r>
          </a:p>
          <a:p>
            <a:endParaRPr lang="en-US" sz="2000" dirty="0">
              <a:solidFill>
                <a:schemeClr val="tx1">
                  <a:lumMod val="90000"/>
                  <a:lumOff val="10000"/>
                </a:schemeClr>
              </a:solidFill>
              <a:latin typeface="Arial"/>
              <a:cs typeface="Arial"/>
            </a:endParaRPr>
          </a:p>
          <a:p>
            <a:r>
              <a:rPr lang="en-US" sz="2000" dirty="0" smtClean="0">
                <a:solidFill>
                  <a:schemeClr val="tx1">
                    <a:lumMod val="90000"/>
                    <a:lumOff val="10000"/>
                  </a:schemeClr>
                </a:solidFill>
                <a:latin typeface="Arial"/>
                <a:cs typeface="Arial"/>
              </a:rPr>
              <a:t>Setup – </a:t>
            </a:r>
            <a:r>
              <a:rPr lang="en-US" sz="2000" dirty="0" err="1" smtClean="0">
                <a:solidFill>
                  <a:schemeClr val="tx1">
                    <a:lumMod val="90000"/>
                    <a:lumOff val="10000"/>
                  </a:schemeClr>
                </a:solidFill>
                <a:latin typeface="Arial"/>
                <a:cs typeface="Arial"/>
              </a:rPr>
              <a:t>Data.com</a:t>
            </a:r>
            <a:r>
              <a:rPr lang="en-US" sz="2000" dirty="0" smtClean="0">
                <a:solidFill>
                  <a:schemeClr val="tx1">
                    <a:lumMod val="90000"/>
                    <a:lumOff val="10000"/>
                  </a:schemeClr>
                </a:solidFill>
                <a:latin typeface="Arial"/>
                <a:cs typeface="Arial"/>
              </a:rPr>
              <a:t> Administration – Duplicate Management</a:t>
            </a:r>
            <a:endParaRPr lang="en-US" sz="2000" dirty="0">
              <a:solidFill>
                <a:schemeClr val="tx1">
                  <a:lumMod val="90000"/>
                  <a:lumOff val="10000"/>
                </a:schemeClr>
              </a:solidFill>
              <a:latin typeface="Arial"/>
              <a:cs typeface="Arial"/>
            </a:endParaRPr>
          </a:p>
        </p:txBody>
      </p:sp>
      <p:pic>
        <p:nvPicPr>
          <p:cNvPr id="8" name="Content Placeholder 9"/>
          <p:cNvPicPr>
            <a:picLocks noGrp="1" noChangeAspect="1"/>
          </p:cNvPicPr>
          <p:nvPr>
            <p:ph idx="1"/>
          </p:nvPr>
        </p:nvPicPr>
        <p:blipFill rotWithShape="1">
          <a:blip r:embed="rId3"/>
          <a:srcRect l="28831" t="50899" r="17024" b="28213"/>
          <a:stretch/>
        </p:blipFill>
        <p:spPr>
          <a:xfrm>
            <a:off x="4615158" y="4094923"/>
            <a:ext cx="7098983" cy="1864140"/>
          </a:xfrm>
          <a:effectLst>
            <a:glow rad="101600">
              <a:schemeClr val="accent1">
                <a:satMod val="175000"/>
                <a:alpha val="40000"/>
              </a:schemeClr>
            </a:glow>
          </a:effectLst>
        </p:spPr>
      </p:pic>
      <p:sp>
        <p:nvSpPr>
          <p:cNvPr id="3" name="TextBox 2"/>
          <p:cNvSpPr txBox="1"/>
          <p:nvPr/>
        </p:nvSpPr>
        <p:spPr>
          <a:xfrm>
            <a:off x="352794" y="1011208"/>
            <a:ext cx="11600727" cy="646331"/>
          </a:xfrm>
          <a:prstGeom prst="rect">
            <a:avLst/>
          </a:prstGeom>
          <a:solidFill>
            <a:schemeClr val="bg1"/>
          </a:solidFill>
          <a:ln>
            <a:noFill/>
          </a:ln>
        </p:spPr>
        <p:txBody>
          <a:bodyPr wrap="none" rtlCol="0">
            <a:spAutoFit/>
          </a:bodyPr>
          <a:lstStyle/>
          <a:p>
            <a:pPr marL="223838" indent="-223838" algn="l"/>
            <a:r>
              <a:rPr lang="en-US" sz="1800" dirty="0">
                <a:solidFill>
                  <a:schemeClr val="tx1">
                    <a:lumMod val="90000"/>
                    <a:lumOff val="10000"/>
                  </a:schemeClr>
                </a:solidFill>
                <a:latin typeface="Arial" pitchFamily="34" charset="0"/>
                <a:cs typeface="Arial" pitchFamily="34" charset="0"/>
              </a:rPr>
              <a:t>Help </a:t>
            </a:r>
            <a:r>
              <a:rPr lang="en-US" sz="1800" dirty="0" smtClean="0">
                <a:solidFill>
                  <a:schemeClr val="tx1">
                    <a:lumMod val="90000"/>
                    <a:lumOff val="10000"/>
                  </a:schemeClr>
                </a:solidFill>
                <a:latin typeface="Arial" pitchFamily="34" charset="0"/>
                <a:cs typeface="Arial" pitchFamily="34" charset="0"/>
              </a:rPr>
              <a:t>Documentation for Duplicate Management:</a:t>
            </a:r>
          </a:p>
          <a:p>
            <a:pPr marL="223838" indent="-223838" algn="l"/>
            <a:r>
              <a:rPr lang="en-US" sz="1800" dirty="0" smtClean="0">
                <a:solidFill>
                  <a:srgbClr val="666666"/>
                </a:solidFill>
                <a:latin typeface="Arial" pitchFamily="34" charset="0"/>
                <a:cs typeface="Arial" pitchFamily="34" charset="0"/>
                <a:hlinkClick r:id="rId4"/>
              </a:rPr>
              <a:t>https</a:t>
            </a:r>
            <a:r>
              <a:rPr lang="en-US" sz="1800" dirty="0">
                <a:solidFill>
                  <a:srgbClr val="666666"/>
                </a:solidFill>
                <a:latin typeface="Arial" pitchFamily="34" charset="0"/>
                <a:cs typeface="Arial" pitchFamily="34" charset="0"/>
                <a:hlinkClick r:id="rId4"/>
              </a:rPr>
              <a:t>://help.salesforce.com/HTViewHelpDoc?id=duplicate_prevention_map_of_concepts.htm&amp;language=</a:t>
            </a:r>
            <a:r>
              <a:rPr lang="en-US" sz="1800" dirty="0" smtClean="0">
                <a:solidFill>
                  <a:srgbClr val="666666"/>
                </a:solidFill>
                <a:latin typeface="Arial" pitchFamily="34" charset="0"/>
                <a:cs typeface="Arial" pitchFamily="34" charset="0"/>
                <a:hlinkClick r:id="rId4"/>
              </a:rPr>
              <a:t>en_US</a:t>
            </a:r>
            <a:r>
              <a:rPr lang="en-US" sz="1800" dirty="0" smtClean="0">
                <a:solidFill>
                  <a:srgbClr val="666666"/>
                </a:solidFill>
                <a:latin typeface="Arial" pitchFamily="34" charset="0"/>
                <a:cs typeface="Arial" pitchFamily="34" charset="0"/>
              </a:rPr>
              <a:t> </a:t>
            </a:r>
          </a:p>
        </p:txBody>
      </p:sp>
      <p:sp>
        <p:nvSpPr>
          <p:cNvPr id="4" name="TextBox 3"/>
          <p:cNvSpPr txBox="1"/>
          <p:nvPr/>
        </p:nvSpPr>
        <p:spPr>
          <a:xfrm>
            <a:off x="364554" y="6314181"/>
            <a:ext cx="11099162" cy="369332"/>
          </a:xfrm>
          <a:prstGeom prst="rect">
            <a:avLst/>
          </a:prstGeom>
          <a:solidFill>
            <a:schemeClr val="bg1"/>
          </a:solidFill>
          <a:ln>
            <a:noFill/>
          </a:ln>
        </p:spPr>
        <p:txBody>
          <a:bodyPr wrap="none" rtlCol="0">
            <a:spAutoFit/>
          </a:bodyPr>
          <a:lstStyle/>
          <a:p>
            <a:pPr marL="223838" indent="-223838" algn="l"/>
            <a:r>
              <a:rPr lang="en-US" sz="1800" b="1" dirty="0" smtClean="0">
                <a:solidFill>
                  <a:srgbClr val="FF0000"/>
                </a:solidFill>
                <a:latin typeface="Arial" pitchFamily="34" charset="0"/>
                <a:cs typeface="Arial" pitchFamily="34" charset="0"/>
              </a:rPr>
              <a:t>NOTE: If using the Nonprofit Starter Pack, these don’t quite work…yet. Check the HUB for updates.</a:t>
            </a:r>
          </a:p>
        </p:txBody>
      </p:sp>
    </p:spTree>
    <p:extLst>
      <p:ext uri="{BB962C8B-B14F-4D97-AF65-F5344CB8AC3E}">
        <p14:creationId xmlns:p14="http://schemas.microsoft.com/office/powerpoint/2010/main" val="37305103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51119" y="627380"/>
            <a:ext cx="11487856" cy="1131592"/>
          </a:xfrm>
          <a:prstGeom prst="rect">
            <a:avLst/>
          </a:prstGeom>
        </p:spPr>
        <p:txBody>
          <a:bodyPr/>
          <a:lstStyle/>
          <a:p>
            <a:r>
              <a:rPr lang="en-US" dirty="0"/>
              <a:t>To control whether and when users can save duplicate records within </a:t>
            </a:r>
            <a:r>
              <a:rPr lang="en-US" dirty="0" err="1"/>
              <a:t>Salesforce</a:t>
            </a:r>
            <a:r>
              <a:rPr lang="en-US" dirty="0"/>
              <a:t>, create a duplicate rule and associate a matching rule to it.</a:t>
            </a:r>
          </a:p>
          <a:p>
            <a:endParaRPr lang="en-US" dirty="0"/>
          </a:p>
        </p:txBody>
      </p:sp>
      <p:sp>
        <p:nvSpPr>
          <p:cNvPr id="4" name="Title 3"/>
          <p:cNvSpPr>
            <a:spLocks noGrp="1"/>
          </p:cNvSpPr>
          <p:nvPr>
            <p:ph type="title"/>
          </p:nvPr>
        </p:nvSpPr>
        <p:spPr>
          <a:xfrm>
            <a:off x="338415" y="90721"/>
            <a:ext cx="11518535" cy="506180"/>
          </a:xfrm>
        </p:spPr>
        <p:txBody>
          <a:bodyPr/>
          <a:lstStyle/>
          <a:p>
            <a:r>
              <a:rPr lang="en-US" dirty="0" smtClean="0"/>
              <a:t>Dupe Rules</a:t>
            </a:r>
            <a:endParaRPr lang="en-US" dirty="0"/>
          </a:p>
        </p:txBody>
      </p:sp>
      <p:pic>
        <p:nvPicPr>
          <p:cNvPr id="9" name="Picture 8"/>
          <p:cNvPicPr>
            <a:picLocks noChangeAspect="1"/>
          </p:cNvPicPr>
          <p:nvPr/>
        </p:nvPicPr>
        <p:blipFill>
          <a:blip r:embed="rId2"/>
          <a:stretch>
            <a:fillRect/>
          </a:stretch>
        </p:blipFill>
        <p:spPr>
          <a:xfrm>
            <a:off x="635165" y="1411982"/>
            <a:ext cx="6046775" cy="5141218"/>
          </a:xfrm>
          <a:prstGeom prst="rect">
            <a:avLst/>
          </a:prstGeom>
        </p:spPr>
      </p:pic>
      <p:cxnSp>
        <p:nvCxnSpPr>
          <p:cNvPr id="14" name="Straight Arrow Connector 13"/>
          <p:cNvCxnSpPr/>
          <p:nvPr/>
        </p:nvCxnSpPr>
        <p:spPr>
          <a:xfrm flipH="1">
            <a:off x="4192092" y="2616200"/>
            <a:ext cx="3010684" cy="25400"/>
          </a:xfrm>
          <a:prstGeom prst="straightConnector1">
            <a:avLst/>
          </a:prstGeom>
          <a:ln w="12700">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35389" y="3937000"/>
            <a:ext cx="1981716" cy="12700"/>
          </a:xfrm>
          <a:prstGeom prst="straightConnector1">
            <a:avLst/>
          </a:prstGeom>
          <a:ln w="12700">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255608" y="3327400"/>
            <a:ext cx="3023387" cy="12700"/>
          </a:xfrm>
          <a:prstGeom prst="straightConnector1">
            <a:avLst/>
          </a:prstGeom>
          <a:ln w="12700">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80314" y="5575300"/>
            <a:ext cx="901935" cy="12700"/>
          </a:xfrm>
          <a:prstGeom prst="straightConnector1">
            <a:avLst/>
          </a:prstGeom>
          <a:ln w="12700">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235782" y="6413500"/>
            <a:ext cx="5219948" cy="124088"/>
          </a:xfrm>
          <a:prstGeom prst="straightConnector1">
            <a:avLst/>
          </a:prstGeom>
          <a:ln w="12700">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51264" y="2317051"/>
            <a:ext cx="4014245" cy="400110"/>
          </a:xfrm>
          <a:prstGeom prst="rect">
            <a:avLst/>
          </a:prstGeom>
          <a:noFill/>
        </p:spPr>
        <p:txBody>
          <a:bodyPr wrap="square" rtlCol="0">
            <a:spAutoFit/>
          </a:bodyPr>
          <a:lstStyle/>
          <a:p>
            <a:pPr>
              <a:spcBef>
                <a:spcPts val="300"/>
              </a:spcBef>
              <a:spcAft>
                <a:spcPts val="1000"/>
              </a:spcAft>
            </a:pPr>
            <a:r>
              <a:rPr lang="en-US" sz="2000" spc="-30" dirty="0" smtClean="0">
                <a:solidFill>
                  <a:schemeClr val="accent2"/>
                </a:solidFill>
                <a:latin typeface="Arial"/>
                <a:cs typeface="Arial"/>
              </a:rPr>
              <a:t>Enforce or bypass sharing rules</a:t>
            </a:r>
          </a:p>
        </p:txBody>
      </p:sp>
      <p:sp>
        <p:nvSpPr>
          <p:cNvPr id="24" name="TextBox 23"/>
          <p:cNvSpPr txBox="1"/>
          <p:nvPr/>
        </p:nvSpPr>
        <p:spPr>
          <a:xfrm>
            <a:off x="7366975" y="2756870"/>
            <a:ext cx="4369938" cy="2105705"/>
          </a:xfrm>
          <a:prstGeom prst="rect">
            <a:avLst/>
          </a:prstGeom>
          <a:noFill/>
        </p:spPr>
        <p:txBody>
          <a:bodyPr wrap="square" rtlCol="0">
            <a:spAutoFit/>
          </a:bodyPr>
          <a:lstStyle/>
          <a:p>
            <a:pPr>
              <a:spcBef>
                <a:spcPts val="300"/>
              </a:spcBef>
              <a:spcAft>
                <a:spcPts val="1000"/>
              </a:spcAft>
            </a:pPr>
            <a:r>
              <a:rPr lang="en-US" spc="-30" dirty="0" smtClean="0">
                <a:solidFill>
                  <a:schemeClr val="accent2"/>
                </a:solidFill>
                <a:latin typeface="Arial"/>
                <a:cs typeface="Arial"/>
              </a:rPr>
              <a:t>Allow or Block options on create/edit. Report options</a:t>
            </a:r>
          </a:p>
          <a:p>
            <a:pPr>
              <a:spcBef>
                <a:spcPts val="300"/>
              </a:spcBef>
              <a:spcAft>
                <a:spcPts val="1000"/>
              </a:spcAft>
            </a:pPr>
            <a:r>
              <a:rPr lang="en-US" spc="-30" dirty="0" smtClean="0">
                <a:solidFill>
                  <a:schemeClr val="accent2"/>
                </a:solidFill>
                <a:latin typeface="Arial"/>
                <a:cs typeface="Arial"/>
              </a:rPr>
              <a:t>Customize Alert Text. </a:t>
            </a:r>
            <a:r>
              <a:rPr lang="en-US" spc="-30" dirty="0" err="1" smtClean="0">
                <a:solidFill>
                  <a:schemeClr val="accent2"/>
                </a:solidFill>
                <a:latin typeface="Arial"/>
                <a:cs typeface="Arial"/>
              </a:rPr>
              <a:t>Eg</a:t>
            </a:r>
            <a:r>
              <a:rPr lang="en-US" spc="-30" dirty="0" smtClean="0">
                <a:solidFill>
                  <a:schemeClr val="accent2"/>
                </a:solidFill>
                <a:latin typeface="Arial"/>
                <a:cs typeface="Arial"/>
              </a:rPr>
              <a:t>. You may want to have them global search before create</a:t>
            </a:r>
          </a:p>
        </p:txBody>
      </p:sp>
      <p:cxnSp>
        <p:nvCxnSpPr>
          <p:cNvPr id="27" name="Straight Arrow Connector 26"/>
          <p:cNvCxnSpPr>
            <a:stCxn id="28" idx="1"/>
          </p:cNvCxnSpPr>
          <p:nvPr/>
        </p:nvCxnSpPr>
        <p:spPr>
          <a:xfrm flipH="1" flipV="1">
            <a:off x="4624948" y="4908766"/>
            <a:ext cx="2782024" cy="40333"/>
          </a:xfrm>
          <a:prstGeom prst="straightConnector1">
            <a:avLst/>
          </a:prstGeom>
          <a:ln w="12700">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06972" y="4718266"/>
            <a:ext cx="4369938" cy="461665"/>
          </a:xfrm>
          <a:prstGeom prst="rect">
            <a:avLst/>
          </a:prstGeom>
          <a:noFill/>
        </p:spPr>
        <p:txBody>
          <a:bodyPr wrap="square" rtlCol="0">
            <a:spAutoFit/>
          </a:bodyPr>
          <a:lstStyle/>
          <a:p>
            <a:pPr>
              <a:spcBef>
                <a:spcPts val="300"/>
              </a:spcBef>
              <a:spcAft>
                <a:spcPts val="1000"/>
              </a:spcAft>
            </a:pPr>
            <a:r>
              <a:rPr lang="en-US" spc="-30" dirty="0" smtClean="0">
                <a:solidFill>
                  <a:schemeClr val="accent2"/>
                </a:solidFill>
                <a:latin typeface="Arial"/>
                <a:cs typeface="Arial"/>
              </a:rPr>
              <a:t>Which Matching rule</a:t>
            </a:r>
          </a:p>
        </p:txBody>
      </p:sp>
      <p:sp>
        <p:nvSpPr>
          <p:cNvPr id="29" name="TextBox 28"/>
          <p:cNvSpPr txBox="1"/>
          <p:nvPr/>
        </p:nvSpPr>
        <p:spPr>
          <a:xfrm>
            <a:off x="7469545" y="5270501"/>
            <a:ext cx="4369938" cy="1200328"/>
          </a:xfrm>
          <a:prstGeom prst="rect">
            <a:avLst/>
          </a:prstGeom>
          <a:noFill/>
        </p:spPr>
        <p:txBody>
          <a:bodyPr wrap="square" rtlCol="0">
            <a:spAutoFit/>
          </a:bodyPr>
          <a:lstStyle/>
          <a:p>
            <a:pPr>
              <a:spcBef>
                <a:spcPts val="300"/>
              </a:spcBef>
              <a:spcAft>
                <a:spcPts val="1000"/>
              </a:spcAft>
            </a:pPr>
            <a:r>
              <a:rPr lang="en-US" spc="-30" dirty="0" err="1" smtClean="0">
                <a:solidFill>
                  <a:schemeClr val="accent2"/>
                </a:solidFill>
                <a:latin typeface="Arial"/>
                <a:cs typeface="Arial"/>
              </a:rPr>
              <a:t>Eg</a:t>
            </a:r>
            <a:r>
              <a:rPr lang="en-US" spc="-30" dirty="0" smtClean="0">
                <a:solidFill>
                  <a:schemeClr val="accent2"/>
                </a:solidFill>
                <a:latin typeface="Arial"/>
                <a:cs typeface="Arial"/>
              </a:rPr>
              <a:t>. don’t run when Sys Admin or other profile, could alter for State, or Product</a:t>
            </a:r>
          </a:p>
        </p:txBody>
      </p:sp>
      <p:sp>
        <p:nvSpPr>
          <p:cNvPr id="37" name="TextBox 36"/>
          <p:cNvSpPr txBox="1"/>
          <p:nvPr/>
        </p:nvSpPr>
        <p:spPr>
          <a:xfrm>
            <a:off x="6394246" y="6359145"/>
            <a:ext cx="4369938" cy="997709"/>
          </a:xfrm>
          <a:prstGeom prst="rect">
            <a:avLst/>
          </a:prstGeom>
          <a:noFill/>
        </p:spPr>
        <p:txBody>
          <a:bodyPr wrap="square" rtlCol="0">
            <a:spAutoFit/>
          </a:bodyPr>
          <a:lstStyle/>
          <a:p>
            <a:pPr>
              <a:spcBef>
                <a:spcPts val="300"/>
              </a:spcBef>
              <a:spcAft>
                <a:spcPts val="1000"/>
              </a:spcAft>
            </a:pPr>
            <a:r>
              <a:rPr lang="en-US" spc="-30" dirty="0" smtClean="0">
                <a:solidFill>
                  <a:schemeClr val="accent2"/>
                </a:solidFill>
                <a:latin typeface="Arial"/>
                <a:cs typeface="Arial"/>
              </a:rPr>
              <a:t>Add Filter Logic</a:t>
            </a:r>
          </a:p>
          <a:p>
            <a:pPr>
              <a:spcBef>
                <a:spcPts val="300"/>
              </a:spcBef>
              <a:spcAft>
                <a:spcPts val="1000"/>
              </a:spcAft>
            </a:pPr>
            <a:endParaRPr lang="en-US" spc="-30" dirty="0" smtClean="0">
              <a:solidFill>
                <a:schemeClr val="accent2"/>
              </a:solidFill>
              <a:latin typeface="Arial"/>
              <a:cs typeface="Arial"/>
            </a:endParaRPr>
          </a:p>
        </p:txBody>
      </p:sp>
      <p:sp>
        <p:nvSpPr>
          <p:cNvPr id="17" name="TextBox 16"/>
          <p:cNvSpPr txBox="1"/>
          <p:nvPr/>
        </p:nvSpPr>
        <p:spPr>
          <a:xfrm rot="20028410">
            <a:off x="2860858" y="2777974"/>
            <a:ext cx="5876055" cy="769441"/>
          </a:xfrm>
          <a:prstGeom prst="rect">
            <a:avLst/>
          </a:prstGeom>
          <a:solidFill>
            <a:schemeClr val="bg1"/>
          </a:solidFill>
          <a:ln>
            <a:noFill/>
          </a:ln>
        </p:spPr>
        <p:txBody>
          <a:bodyPr wrap="square" rtlCol="0">
            <a:spAutoFit/>
          </a:bodyPr>
          <a:lstStyle/>
          <a:p>
            <a:pPr marL="223838" indent="-223838" algn="l"/>
            <a:r>
              <a:rPr lang="en-US" sz="4400" b="1" dirty="0" smtClean="0">
                <a:solidFill>
                  <a:srgbClr val="FF0000"/>
                </a:solidFill>
                <a:latin typeface="Arial" pitchFamily="34" charset="0"/>
                <a:cs typeface="Arial" pitchFamily="34" charset="0"/>
              </a:rPr>
              <a:t>Live Demo</a:t>
            </a:r>
          </a:p>
        </p:txBody>
      </p:sp>
    </p:spTree>
    <p:extLst>
      <p:ext uri="{BB962C8B-B14F-4D97-AF65-F5344CB8AC3E}">
        <p14:creationId xmlns:p14="http://schemas.microsoft.com/office/powerpoint/2010/main" val="31432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9206"/>
          <a:stretch/>
        </p:blipFill>
        <p:spPr>
          <a:xfrm>
            <a:off x="813012" y="990600"/>
            <a:ext cx="10393990" cy="3289300"/>
          </a:xfrm>
          <a:prstGeom prst="rect">
            <a:avLst/>
          </a:prstGeom>
          <a:effectLst>
            <a:glow rad="101600">
              <a:schemeClr val="accent1">
                <a:satMod val="175000"/>
                <a:alpha val="40000"/>
              </a:schemeClr>
            </a:glow>
          </a:effectLst>
        </p:spPr>
      </p:pic>
      <p:sp>
        <p:nvSpPr>
          <p:cNvPr id="2" name="Title 1"/>
          <p:cNvSpPr>
            <a:spLocks noGrp="1"/>
          </p:cNvSpPr>
          <p:nvPr>
            <p:ph type="title"/>
          </p:nvPr>
        </p:nvSpPr>
        <p:spPr>
          <a:xfrm>
            <a:off x="338415" y="90721"/>
            <a:ext cx="11518535" cy="582380"/>
          </a:xfrm>
        </p:spPr>
        <p:txBody>
          <a:bodyPr/>
          <a:lstStyle/>
          <a:p>
            <a:r>
              <a:rPr lang="en-US" dirty="0" smtClean="0"/>
              <a:t>Conditional Criteria</a:t>
            </a:r>
            <a:endParaRPr lang="en-US" dirty="0"/>
          </a:p>
        </p:txBody>
      </p:sp>
      <p:sp>
        <p:nvSpPr>
          <p:cNvPr id="11" name="TextBox 10"/>
          <p:cNvSpPr txBox="1"/>
          <p:nvPr/>
        </p:nvSpPr>
        <p:spPr>
          <a:xfrm>
            <a:off x="741143" y="4498520"/>
            <a:ext cx="10457992" cy="1569660"/>
          </a:xfrm>
          <a:prstGeom prst="rect">
            <a:avLst/>
          </a:prstGeom>
          <a:solidFill>
            <a:srgbClr val="FFFFFF"/>
          </a:solidFill>
        </p:spPr>
        <p:txBody>
          <a:bodyPr wrap="square" rtlCol="0">
            <a:spAutoFit/>
          </a:bodyPr>
          <a:lstStyle/>
          <a:p>
            <a:pPr marL="342900" indent="-342900">
              <a:buFont typeface="Arial"/>
              <a:buChar char="•"/>
            </a:pPr>
            <a:r>
              <a:rPr lang="en-US" dirty="0" smtClean="0">
                <a:latin typeface="Arial"/>
                <a:cs typeface="Arial"/>
              </a:rPr>
              <a:t>Criteria option available on duplicate rules</a:t>
            </a:r>
          </a:p>
          <a:p>
            <a:pPr marL="342900" indent="-342900">
              <a:buFont typeface="Arial"/>
              <a:buChar char="•"/>
            </a:pPr>
            <a:r>
              <a:rPr lang="en-US" dirty="0" smtClean="0">
                <a:latin typeface="Arial"/>
                <a:cs typeface="Arial"/>
              </a:rPr>
              <a:t>If an evaluated record doesn’t meet criteria, it ignores the rule </a:t>
            </a:r>
          </a:p>
          <a:p>
            <a:pPr marL="342900" indent="-342900">
              <a:buFont typeface="Arial"/>
              <a:buChar char="•"/>
            </a:pPr>
            <a:r>
              <a:rPr lang="en-US" dirty="0" smtClean="0">
                <a:latin typeface="Arial"/>
                <a:cs typeface="Arial"/>
              </a:rPr>
              <a:t>Conditions can be set on any fields on the current object type or user</a:t>
            </a:r>
          </a:p>
          <a:p>
            <a:pPr marL="342900" indent="-342900">
              <a:buFont typeface="Arial"/>
              <a:buChar char="•"/>
            </a:pPr>
            <a:r>
              <a:rPr lang="en-US" dirty="0" smtClean="0">
                <a:latin typeface="Arial"/>
                <a:cs typeface="Arial"/>
              </a:rPr>
              <a:t>Conditions also support advanced filter logic</a:t>
            </a:r>
          </a:p>
        </p:txBody>
      </p:sp>
      <p:sp>
        <p:nvSpPr>
          <p:cNvPr id="17" name="Rounded Rectangular Callout 16"/>
          <p:cNvSpPr/>
          <p:nvPr/>
        </p:nvSpPr>
        <p:spPr>
          <a:xfrm>
            <a:off x="9206606" y="3570963"/>
            <a:ext cx="2159552" cy="1247052"/>
          </a:xfrm>
          <a:prstGeom prst="wedgeRoundRectCallout">
            <a:avLst>
              <a:gd name="adj1" fmla="val -79699"/>
              <a:gd name="adj2" fmla="val -67019"/>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200" b="1" dirty="0">
                <a:solidFill>
                  <a:srgbClr val="000000"/>
                </a:solidFill>
                <a:latin typeface="Arial" pitchFamily="34" charset="0"/>
                <a:cs typeface="Arial" pitchFamily="34" charset="0"/>
              </a:rPr>
              <a:t>Define conditional criteria to limit which records duplicate rules apply to</a:t>
            </a:r>
          </a:p>
        </p:txBody>
      </p:sp>
    </p:spTree>
    <p:extLst>
      <p:ext uri="{BB962C8B-B14F-4D97-AF65-F5344CB8AC3E}">
        <p14:creationId xmlns:p14="http://schemas.microsoft.com/office/powerpoint/2010/main" val="30140834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415" y="90721"/>
            <a:ext cx="11518535" cy="633180"/>
          </a:xfrm>
        </p:spPr>
        <p:txBody>
          <a:bodyPr/>
          <a:lstStyle/>
          <a:p>
            <a:r>
              <a:rPr lang="en-US" dirty="0" smtClean="0"/>
              <a:t>Duplicate Rules – List View</a:t>
            </a:r>
            <a:endParaRPr lang="en-US" dirty="0"/>
          </a:p>
        </p:txBody>
      </p:sp>
      <p:pic>
        <p:nvPicPr>
          <p:cNvPr id="5" name="Picture 4"/>
          <p:cNvPicPr>
            <a:picLocks noChangeAspect="1"/>
          </p:cNvPicPr>
          <p:nvPr/>
        </p:nvPicPr>
        <p:blipFill>
          <a:blip r:embed="rId2"/>
          <a:stretch>
            <a:fillRect/>
          </a:stretch>
        </p:blipFill>
        <p:spPr>
          <a:xfrm>
            <a:off x="266769" y="1244600"/>
            <a:ext cx="11648934" cy="3263900"/>
          </a:xfrm>
          <a:prstGeom prst="rect">
            <a:avLst/>
          </a:prstGeom>
        </p:spPr>
      </p:pic>
      <p:sp>
        <p:nvSpPr>
          <p:cNvPr id="6" name="Rounded Rectangular Callout 5"/>
          <p:cNvSpPr/>
          <p:nvPr/>
        </p:nvSpPr>
        <p:spPr>
          <a:xfrm>
            <a:off x="2756618" y="4737100"/>
            <a:ext cx="1914897" cy="906415"/>
          </a:xfrm>
          <a:prstGeom prst="wedgeRoundRectCallout">
            <a:avLst>
              <a:gd name="adj1" fmla="val -56392"/>
              <a:gd name="adj2" fmla="val -90695"/>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r>
              <a:rPr lang="en-US" sz="1200" dirty="0"/>
              <a:t>Can prioritize order of rules</a:t>
            </a:r>
          </a:p>
        </p:txBody>
      </p:sp>
    </p:spTree>
    <p:extLst>
      <p:ext uri="{BB962C8B-B14F-4D97-AF65-F5344CB8AC3E}">
        <p14:creationId xmlns:p14="http://schemas.microsoft.com/office/powerpoint/2010/main" val="3472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2566102" y="1789425"/>
            <a:ext cx="7019965" cy="2776391"/>
          </a:xfrm>
          <a:prstGeom prst="rect">
            <a:avLst/>
          </a:prstGeom>
          <a:ln w="12700">
            <a:miter lim="400000"/>
          </a:ln>
          <a:extLst>
            <a:ext uri="{C572A759-6A51-4108-AA02-DFA0A04FC94B}">
              <ma14:wrappingTextBoxFlag xmlns:ma14="http://schemas.microsoft.com/office/mac/drawingml/2011/main" val="1"/>
            </a:ext>
          </a:extLst>
        </p:spPr>
        <p:txBody>
          <a:bodyPr wrap="none" lIns="25395" tIns="25395" rIns="25395" bIns="25395" anchor="ctr">
            <a:spAutoFit/>
          </a:bodyPr>
          <a:lstStyle>
            <a:lvl1pPr defTabSz="825500">
              <a:lnSpc>
                <a:spcPct val="150000"/>
              </a:lnSpc>
              <a:spcBef>
                <a:spcPts val="1200"/>
              </a:spcBef>
              <a:defRPr sz="25000" spc="-1500">
                <a:latin typeface="Gotham Medium"/>
                <a:ea typeface="Gotham Medium"/>
                <a:cs typeface="Gotham Medium"/>
                <a:sym typeface="Gotham Medium"/>
              </a:defRPr>
            </a:lvl1pPr>
          </a:lstStyle>
          <a:p>
            <a:pPr lvl="0">
              <a:defRPr sz="1800" spc="0">
                <a:solidFill>
                  <a:srgbClr val="000000"/>
                </a:solidFill>
              </a:defRPr>
            </a:pPr>
            <a:r>
              <a:rPr sz="12500" spc="-750" dirty="0">
                <a:solidFill>
                  <a:srgbClr val="FFFFFF"/>
                </a:solidFill>
              </a:rPr>
              <a:t>Thank you.</a:t>
            </a:r>
          </a:p>
        </p:txBody>
      </p:sp>
      <p:pic>
        <p:nvPicPr>
          <p:cNvPr id="285" name="Bellalu Photography -6.jpg"/>
          <p:cNvPicPr/>
          <p:nvPr/>
        </p:nvPicPr>
        <p:blipFill>
          <a:blip r:embed="rId3" cstate="screen">
            <a:extLst>
              <a:ext uri="{28A0092B-C50C-407E-A947-70E740481C1C}">
                <a14:useLocalDpi xmlns:a14="http://schemas.microsoft.com/office/drawing/2010/main"/>
              </a:ext>
            </a:extLst>
          </a:blip>
          <a:stretch>
            <a:fillRect/>
          </a:stretch>
        </p:blipFill>
        <p:spPr>
          <a:xfrm>
            <a:off x="11542063" y="5325358"/>
            <a:ext cx="645935" cy="971330"/>
          </a:xfrm>
          <a:prstGeom prst="rect">
            <a:avLst/>
          </a:prstGeom>
          <a:ln w="12700">
            <a:miter lim="400000"/>
          </a:ln>
        </p:spPr>
      </p:pic>
      <p:pic>
        <p:nvPicPr>
          <p:cNvPr id="286" name="Bellalu Photography -76.jpg"/>
          <p:cNvPicPr/>
          <p:nvPr/>
        </p:nvPicPr>
        <p:blipFill>
          <a:blip r:embed="rId4" cstate="screen">
            <a:extLst>
              <a:ext uri="{28A0092B-C50C-407E-A947-70E740481C1C}">
                <a14:useLocalDpi xmlns:a14="http://schemas.microsoft.com/office/drawing/2010/main"/>
              </a:ext>
            </a:extLst>
          </a:blip>
          <a:stretch>
            <a:fillRect/>
          </a:stretch>
        </p:blipFill>
        <p:spPr>
          <a:xfrm>
            <a:off x="10900616" y="5325358"/>
            <a:ext cx="645934" cy="971330"/>
          </a:xfrm>
          <a:prstGeom prst="rect">
            <a:avLst/>
          </a:prstGeom>
          <a:ln w="12700">
            <a:miter lim="400000"/>
          </a:ln>
        </p:spPr>
      </p:pic>
      <p:pic>
        <p:nvPicPr>
          <p:cNvPr id="287" name="Bellalu Photography -101.jpg"/>
          <p:cNvPicPr/>
          <p:nvPr/>
        </p:nvPicPr>
        <p:blipFill>
          <a:blip r:embed="rId5" cstate="screen">
            <a:extLst>
              <a:ext uri="{28A0092B-C50C-407E-A947-70E740481C1C}">
                <a14:useLocalDpi xmlns:a14="http://schemas.microsoft.com/office/drawing/2010/main"/>
              </a:ext>
            </a:extLst>
          </a:blip>
          <a:stretch>
            <a:fillRect/>
          </a:stretch>
        </p:blipFill>
        <p:spPr>
          <a:xfrm>
            <a:off x="10259167" y="5325358"/>
            <a:ext cx="645934" cy="971330"/>
          </a:xfrm>
          <a:prstGeom prst="rect">
            <a:avLst/>
          </a:prstGeom>
          <a:ln w="12700">
            <a:miter lim="400000"/>
          </a:ln>
        </p:spPr>
      </p:pic>
      <p:pic>
        <p:nvPicPr>
          <p:cNvPr id="288" name="Bellalu Photography -112.jpg"/>
          <p:cNvPicPr/>
          <p:nvPr/>
        </p:nvPicPr>
        <p:blipFill>
          <a:blip r:embed="rId6" cstate="screen">
            <a:extLst>
              <a:ext uri="{28A0092B-C50C-407E-A947-70E740481C1C}">
                <a14:useLocalDpi xmlns:a14="http://schemas.microsoft.com/office/drawing/2010/main"/>
              </a:ext>
            </a:extLst>
          </a:blip>
          <a:stretch>
            <a:fillRect/>
          </a:stretch>
        </p:blipFill>
        <p:spPr>
          <a:xfrm>
            <a:off x="9617720" y="5325358"/>
            <a:ext cx="645934" cy="971330"/>
          </a:xfrm>
          <a:prstGeom prst="rect">
            <a:avLst/>
          </a:prstGeom>
          <a:ln w="12700">
            <a:miter lim="400000"/>
          </a:ln>
        </p:spPr>
      </p:pic>
      <p:pic>
        <p:nvPicPr>
          <p:cNvPr id="289" name="Bellalu Photography -116.jpg"/>
          <p:cNvPicPr/>
          <p:nvPr/>
        </p:nvPicPr>
        <p:blipFill>
          <a:blip r:embed="rId7" cstate="screen">
            <a:extLst>
              <a:ext uri="{28A0092B-C50C-407E-A947-70E740481C1C}">
                <a14:useLocalDpi xmlns:a14="http://schemas.microsoft.com/office/drawing/2010/main"/>
              </a:ext>
            </a:extLst>
          </a:blip>
          <a:stretch>
            <a:fillRect/>
          </a:stretch>
        </p:blipFill>
        <p:spPr>
          <a:xfrm>
            <a:off x="8976271" y="5325358"/>
            <a:ext cx="645934" cy="971330"/>
          </a:xfrm>
          <a:prstGeom prst="rect">
            <a:avLst/>
          </a:prstGeom>
          <a:ln w="12700">
            <a:miter lim="400000"/>
          </a:ln>
        </p:spPr>
      </p:pic>
      <p:pic>
        <p:nvPicPr>
          <p:cNvPr id="290" name="Bellalu Photography -120.jpg"/>
          <p:cNvPicPr/>
          <p:nvPr/>
        </p:nvPicPr>
        <p:blipFill>
          <a:blip r:embed="rId8" cstate="screen">
            <a:extLst>
              <a:ext uri="{28A0092B-C50C-407E-A947-70E740481C1C}">
                <a14:useLocalDpi xmlns:a14="http://schemas.microsoft.com/office/drawing/2010/main"/>
              </a:ext>
            </a:extLst>
          </a:blip>
          <a:stretch>
            <a:fillRect/>
          </a:stretch>
        </p:blipFill>
        <p:spPr>
          <a:xfrm>
            <a:off x="8334823" y="5325358"/>
            <a:ext cx="645934" cy="971330"/>
          </a:xfrm>
          <a:prstGeom prst="rect">
            <a:avLst/>
          </a:prstGeom>
          <a:ln w="12700">
            <a:miter lim="400000"/>
          </a:ln>
        </p:spPr>
      </p:pic>
      <p:pic>
        <p:nvPicPr>
          <p:cNvPr id="291" name="Bellalu Photography -125.jpg"/>
          <p:cNvPicPr/>
          <p:nvPr/>
        </p:nvPicPr>
        <p:blipFill>
          <a:blip r:embed="rId9" cstate="screen">
            <a:extLst>
              <a:ext uri="{28A0092B-C50C-407E-A947-70E740481C1C}">
                <a14:useLocalDpi xmlns:a14="http://schemas.microsoft.com/office/drawing/2010/main"/>
              </a:ext>
            </a:extLst>
          </a:blip>
          <a:stretch>
            <a:fillRect/>
          </a:stretch>
        </p:blipFill>
        <p:spPr>
          <a:xfrm>
            <a:off x="7693375" y="5325358"/>
            <a:ext cx="645934" cy="971330"/>
          </a:xfrm>
          <a:prstGeom prst="rect">
            <a:avLst/>
          </a:prstGeom>
          <a:ln w="12700">
            <a:miter lim="400000"/>
          </a:ln>
        </p:spPr>
      </p:pic>
      <p:pic>
        <p:nvPicPr>
          <p:cNvPr id="292" name="Bellalu Photography -128.jpg"/>
          <p:cNvPicPr/>
          <p:nvPr/>
        </p:nvPicPr>
        <p:blipFill>
          <a:blip r:embed="rId10" cstate="screen">
            <a:extLst>
              <a:ext uri="{28A0092B-C50C-407E-A947-70E740481C1C}">
                <a14:useLocalDpi xmlns:a14="http://schemas.microsoft.com/office/drawing/2010/main"/>
              </a:ext>
            </a:extLst>
          </a:blip>
          <a:stretch>
            <a:fillRect/>
          </a:stretch>
        </p:blipFill>
        <p:spPr>
          <a:xfrm>
            <a:off x="6410478" y="5325358"/>
            <a:ext cx="645935" cy="971330"/>
          </a:xfrm>
          <a:prstGeom prst="rect">
            <a:avLst/>
          </a:prstGeom>
          <a:ln w="12700">
            <a:miter lim="400000"/>
          </a:ln>
        </p:spPr>
      </p:pic>
      <p:pic>
        <p:nvPicPr>
          <p:cNvPr id="293" name="Bellalu Photography -130.jpg"/>
          <p:cNvPicPr/>
          <p:nvPr/>
        </p:nvPicPr>
        <p:blipFill>
          <a:blip r:embed="rId11" cstate="screen">
            <a:extLst>
              <a:ext uri="{28A0092B-C50C-407E-A947-70E740481C1C}">
                <a14:useLocalDpi xmlns:a14="http://schemas.microsoft.com/office/drawing/2010/main"/>
              </a:ext>
            </a:extLst>
          </a:blip>
          <a:stretch>
            <a:fillRect/>
          </a:stretch>
        </p:blipFill>
        <p:spPr>
          <a:xfrm>
            <a:off x="7051927" y="5325358"/>
            <a:ext cx="645934" cy="971330"/>
          </a:xfrm>
          <a:prstGeom prst="rect">
            <a:avLst/>
          </a:prstGeom>
          <a:ln w="12700">
            <a:miter lim="400000"/>
          </a:ln>
        </p:spPr>
      </p:pic>
      <p:pic>
        <p:nvPicPr>
          <p:cNvPr id="294" name="Bellalu Photography -133.jpg"/>
          <p:cNvPicPr/>
          <p:nvPr/>
        </p:nvPicPr>
        <p:blipFill>
          <a:blip r:embed="rId12" cstate="screen">
            <a:extLst>
              <a:ext uri="{28A0092B-C50C-407E-A947-70E740481C1C}">
                <a14:useLocalDpi xmlns:a14="http://schemas.microsoft.com/office/drawing/2010/main"/>
              </a:ext>
            </a:extLst>
          </a:blip>
          <a:stretch>
            <a:fillRect/>
          </a:stretch>
        </p:blipFill>
        <p:spPr>
          <a:xfrm>
            <a:off x="5769030" y="5325358"/>
            <a:ext cx="645934" cy="971330"/>
          </a:xfrm>
          <a:prstGeom prst="rect">
            <a:avLst/>
          </a:prstGeom>
          <a:ln w="12700">
            <a:miter lim="400000"/>
          </a:ln>
        </p:spPr>
      </p:pic>
      <p:pic>
        <p:nvPicPr>
          <p:cNvPr id="295" name="Bellalu Photography -136.jpg"/>
          <p:cNvPicPr/>
          <p:nvPr/>
        </p:nvPicPr>
        <p:blipFill>
          <a:blip r:embed="rId13" cstate="screen">
            <a:extLst>
              <a:ext uri="{28A0092B-C50C-407E-A947-70E740481C1C}">
                <a14:useLocalDpi xmlns:a14="http://schemas.microsoft.com/office/drawing/2010/main"/>
              </a:ext>
            </a:extLst>
          </a:blip>
          <a:stretch>
            <a:fillRect/>
          </a:stretch>
        </p:blipFill>
        <p:spPr>
          <a:xfrm>
            <a:off x="5127582" y="5325358"/>
            <a:ext cx="645935" cy="971330"/>
          </a:xfrm>
          <a:prstGeom prst="rect">
            <a:avLst/>
          </a:prstGeom>
          <a:ln w="12700">
            <a:miter lim="400000"/>
          </a:ln>
        </p:spPr>
      </p:pic>
      <p:pic>
        <p:nvPicPr>
          <p:cNvPr id="296" name="Bellalu Photography -137.jpg"/>
          <p:cNvPicPr/>
          <p:nvPr/>
        </p:nvPicPr>
        <p:blipFill>
          <a:blip r:embed="rId14" cstate="screen">
            <a:extLst>
              <a:ext uri="{28A0092B-C50C-407E-A947-70E740481C1C}">
                <a14:useLocalDpi xmlns:a14="http://schemas.microsoft.com/office/drawing/2010/main"/>
              </a:ext>
            </a:extLst>
          </a:blip>
          <a:stretch>
            <a:fillRect/>
          </a:stretch>
        </p:blipFill>
        <p:spPr>
          <a:xfrm>
            <a:off x="4486134" y="5325358"/>
            <a:ext cx="645935" cy="971330"/>
          </a:xfrm>
          <a:prstGeom prst="rect">
            <a:avLst/>
          </a:prstGeom>
          <a:ln w="12700">
            <a:miter lim="400000"/>
          </a:ln>
        </p:spPr>
      </p:pic>
      <p:pic>
        <p:nvPicPr>
          <p:cNvPr id="297" name="Bellalu Photography -142.jpg"/>
          <p:cNvPicPr/>
          <p:nvPr/>
        </p:nvPicPr>
        <p:blipFill>
          <a:blip r:embed="rId15" cstate="screen">
            <a:extLst>
              <a:ext uri="{28A0092B-C50C-407E-A947-70E740481C1C}">
                <a14:useLocalDpi xmlns:a14="http://schemas.microsoft.com/office/drawing/2010/main"/>
              </a:ext>
            </a:extLst>
          </a:blip>
          <a:stretch>
            <a:fillRect/>
          </a:stretch>
        </p:blipFill>
        <p:spPr>
          <a:xfrm>
            <a:off x="3844686" y="5325358"/>
            <a:ext cx="645935" cy="971330"/>
          </a:xfrm>
          <a:prstGeom prst="rect">
            <a:avLst/>
          </a:prstGeom>
          <a:ln w="12700">
            <a:miter lim="400000"/>
          </a:ln>
        </p:spPr>
      </p:pic>
      <p:pic>
        <p:nvPicPr>
          <p:cNvPr id="298" name="Bellalu Photography -145.jpg"/>
          <p:cNvPicPr/>
          <p:nvPr/>
        </p:nvPicPr>
        <p:blipFill>
          <a:blip r:embed="rId16" cstate="screen">
            <a:extLst>
              <a:ext uri="{28A0092B-C50C-407E-A947-70E740481C1C}">
                <a14:useLocalDpi xmlns:a14="http://schemas.microsoft.com/office/drawing/2010/main"/>
              </a:ext>
            </a:extLst>
          </a:blip>
          <a:stretch>
            <a:fillRect/>
          </a:stretch>
        </p:blipFill>
        <p:spPr>
          <a:xfrm>
            <a:off x="3203238" y="5325358"/>
            <a:ext cx="645934" cy="971330"/>
          </a:xfrm>
          <a:prstGeom prst="rect">
            <a:avLst/>
          </a:prstGeom>
          <a:ln w="12700">
            <a:miter lim="400000"/>
          </a:ln>
        </p:spPr>
      </p:pic>
      <p:pic>
        <p:nvPicPr>
          <p:cNvPr id="299" name="Bellalu Photography -147.jpg"/>
          <p:cNvPicPr/>
          <p:nvPr/>
        </p:nvPicPr>
        <p:blipFill>
          <a:blip r:embed="rId17" cstate="screen">
            <a:extLst>
              <a:ext uri="{28A0092B-C50C-407E-A947-70E740481C1C}">
                <a14:useLocalDpi xmlns:a14="http://schemas.microsoft.com/office/drawing/2010/main"/>
              </a:ext>
            </a:extLst>
          </a:blip>
          <a:stretch>
            <a:fillRect/>
          </a:stretch>
        </p:blipFill>
        <p:spPr>
          <a:xfrm>
            <a:off x="2561790" y="5325358"/>
            <a:ext cx="645935" cy="971330"/>
          </a:xfrm>
          <a:prstGeom prst="rect">
            <a:avLst/>
          </a:prstGeom>
          <a:ln w="12700">
            <a:miter lim="400000"/>
          </a:ln>
        </p:spPr>
      </p:pic>
      <p:pic>
        <p:nvPicPr>
          <p:cNvPr id="300" name="Bellalu Photography -152.jpg"/>
          <p:cNvPicPr/>
          <p:nvPr/>
        </p:nvPicPr>
        <p:blipFill>
          <a:blip r:embed="rId18" cstate="screen">
            <a:extLst>
              <a:ext uri="{28A0092B-C50C-407E-A947-70E740481C1C}">
                <a14:useLocalDpi xmlns:a14="http://schemas.microsoft.com/office/drawing/2010/main"/>
              </a:ext>
            </a:extLst>
          </a:blip>
          <a:stretch>
            <a:fillRect/>
          </a:stretch>
        </p:blipFill>
        <p:spPr>
          <a:xfrm>
            <a:off x="1926692" y="5325358"/>
            <a:ext cx="645934" cy="971330"/>
          </a:xfrm>
          <a:prstGeom prst="rect">
            <a:avLst/>
          </a:prstGeom>
          <a:ln w="12700">
            <a:miter lim="400000"/>
          </a:ln>
        </p:spPr>
      </p:pic>
      <p:pic>
        <p:nvPicPr>
          <p:cNvPr id="301" name="Bellalu Photography -156.jpg"/>
          <p:cNvPicPr/>
          <p:nvPr/>
        </p:nvPicPr>
        <p:blipFill>
          <a:blip r:embed="rId19" cstate="screen">
            <a:extLst>
              <a:ext uri="{28A0092B-C50C-407E-A947-70E740481C1C}">
                <a14:useLocalDpi xmlns:a14="http://schemas.microsoft.com/office/drawing/2010/main"/>
              </a:ext>
            </a:extLst>
          </a:blip>
          <a:stretch>
            <a:fillRect/>
          </a:stretch>
        </p:blipFill>
        <p:spPr>
          <a:xfrm>
            <a:off x="1285243" y="5325358"/>
            <a:ext cx="645935" cy="971330"/>
          </a:xfrm>
          <a:prstGeom prst="rect">
            <a:avLst/>
          </a:prstGeom>
          <a:ln w="12700">
            <a:miter lim="400000"/>
          </a:ln>
        </p:spPr>
      </p:pic>
      <p:pic>
        <p:nvPicPr>
          <p:cNvPr id="302" name="Bellalu Photography -161.jpg"/>
          <p:cNvPicPr/>
          <p:nvPr/>
        </p:nvPicPr>
        <p:blipFill>
          <a:blip r:embed="rId20" cstate="screen">
            <a:extLst>
              <a:ext uri="{28A0092B-C50C-407E-A947-70E740481C1C}">
                <a14:useLocalDpi xmlns:a14="http://schemas.microsoft.com/office/drawing/2010/main"/>
              </a:ext>
            </a:extLst>
          </a:blip>
          <a:stretch>
            <a:fillRect/>
          </a:stretch>
        </p:blipFill>
        <p:spPr>
          <a:xfrm>
            <a:off x="643795" y="5325358"/>
            <a:ext cx="645935" cy="971330"/>
          </a:xfrm>
          <a:prstGeom prst="rect">
            <a:avLst/>
          </a:prstGeom>
          <a:ln w="12700">
            <a:miter lim="400000"/>
          </a:ln>
        </p:spPr>
      </p:pic>
      <p:pic>
        <p:nvPicPr>
          <p:cNvPr id="303" name="Bellalu Photography -167.jpg"/>
          <p:cNvPicPr/>
          <p:nvPr/>
        </p:nvPicPr>
        <p:blipFill>
          <a:blip r:embed="rId21" cstate="screen">
            <a:extLst>
              <a:ext uri="{28A0092B-C50C-407E-A947-70E740481C1C}">
                <a14:useLocalDpi xmlns:a14="http://schemas.microsoft.com/office/drawing/2010/main"/>
              </a:ext>
            </a:extLst>
          </a:blip>
          <a:stretch>
            <a:fillRect/>
          </a:stretch>
        </p:blipFill>
        <p:spPr>
          <a:xfrm>
            <a:off x="2348" y="5325358"/>
            <a:ext cx="645934" cy="971330"/>
          </a:xfrm>
          <a:prstGeom prst="rect">
            <a:avLst/>
          </a:prstGeom>
          <a:ln w="12700">
            <a:miter lim="400000"/>
          </a:ln>
        </p:spPr>
      </p:pic>
      <p:pic>
        <p:nvPicPr>
          <p:cNvPr id="304" name="Bellalu Photography -12.jpg"/>
          <p:cNvPicPr/>
          <p:nvPr/>
        </p:nvPicPr>
        <p:blipFill>
          <a:blip r:embed="rId22" cstate="screen">
            <a:extLst>
              <a:ext uri="{28A0092B-C50C-407E-A947-70E740481C1C}">
                <a14:useLocalDpi xmlns:a14="http://schemas.microsoft.com/office/drawing/2010/main"/>
              </a:ext>
            </a:extLst>
          </a:blip>
          <a:stretch>
            <a:fillRect/>
          </a:stretch>
        </p:blipFill>
        <p:spPr>
          <a:xfrm>
            <a:off x="11542063" y="6292585"/>
            <a:ext cx="645935" cy="971330"/>
          </a:xfrm>
          <a:prstGeom prst="rect">
            <a:avLst/>
          </a:prstGeom>
          <a:ln w="12700">
            <a:miter lim="400000"/>
          </a:ln>
        </p:spPr>
      </p:pic>
      <p:pic>
        <p:nvPicPr>
          <p:cNvPr id="305" name="Bellalu Photography -28.jpg"/>
          <p:cNvPicPr/>
          <p:nvPr/>
        </p:nvPicPr>
        <p:blipFill>
          <a:blip r:embed="rId23" cstate="screen">
            <a:extLst>
              <a:ext uri="{28A0092B-C50C-407E-A947-70E740481C1C}">
                <a14:useLocalDpi xmlns:a14="http://schemas.microsoft.com/office/drawing/2010/main"/>
              </a:ext>
            </a:extLst>
          </a:blip>
          <a:stretch>
            <a:fillRect/>
          </a:stretch>
        </p:blipFill>
        <p:spPr>
          <a:xfrm>
            <a:off x="10900968" y="6292585"/>
            <a:ext cx="645935" cy="971330"/>
          </a:xfrm>
          <a:prstGeom prst="rect">
            <a:avLst/>
          </a:prstGeom>
          <a:ln w="12700">
            <a:miter lim="400000"/>
          </a:ln>
        </p:spPr>
      </p:pic>
      <p:pic>
        <p:nvPicPr>
          <p:cNvPr id="306" name="Bellalu Photography -30.jpg"/>
          <p:cNvPicPr/>
          <p:nvPr/>
        </p:nvPicPr>
        <p:blipFill>
          <a:blip r:embed="rId24" cstate="screen">
            <a:extLst>
              <a:ext uri="{28A0092B-C50C-407E-A947-70E740481C1C}">
                <a14:useLocalDpi xmlns:a14="http://schemas.microsoft.com/office/drawing/2010/main"/>
              </a:ext>
            </a:extLst>
          </a:blip>
          <a:stretch>
            <a:fillRect/>
          </a:stretch>
        </p:blipFill>
        <p:spPr>
          <a:xfrm>
            <a:off x="10259873" y="6292585"/>
            <a:ext cx="645934" cy="971330"/>
          </a:xfrm>
          <a:prstGeom prst="rect">
            <a:avLst/>
          </a:prstGeom>
          <a:ln w="12700">
            <a:miter lim="400000"/>
          </a:ln>
        </p:spPr>
      </p:pic>
      <p:pic>
        <p:nvPicPr>
          <p:cNvPr id="307" name="Bellalu Photography -32.jpg"/>
          <p:cNvPicPr/>
          <p:nvPr/>
        </p:nvPicPr>
        <p:blipFill>
          <a:blip r:embed="rId25" cstate="screen">
            <a:extLst>
              <a:ext uri="{28A0092B-C50C-407E-A947-70E740481C1C}">
                <a14:useLocalDpi xmlns:a14="http://schemas.microsoft.com/office/drawing/2010/main"/>
              </a:ext>
            </a:extLst>
          </a:blip>
          <a:stretch>
            <a:fillRect/>
          </a:stretch>
        </p:blipFill>
        <p:spPr>
          <a:xfrm>
            <a:off x="9618778" y="6292585"/>
            <a:ext cx="645934" cy="971330"/>
          </a:xfrm>
          <a:prstGeom prst="rect">
            <a:avLst/>
          </a:prstGeom>
          <a:ln w="12700">
            <a:miter lim="400000"/>
          </a:ln>
        </p:spPr>
      </p:pic>
      <p:pic>
        <p:nvPicPr>
          <p:cNvPr id="308" name="Bellalu Photography -37.jpg"/>
          <p:cNvPicPr/>
          <p:nvPr/>
        </p:nvPicPr>
        <p:blipFill>
          <a:blip r:embed="rId26" cstate="screen">
            <a:extLst>
              <a:ext uri="{28A0092B-C50C-407E-A947-70E740481C1C}">
                <a14:useLocalDpi xmlns:a14="http://schemas.microsoft.com/office/drawing/2010/main"/>
              </a:ext>
            </a:extLst>
          </a:blip>
          <a:stretch>
            <a:fillRect/>
          </a:stretch>
        </p:blipFill>
        <p:spPr>
          <a:xfrm>
            <a:off x="8977682" y="6292585"/>
            <a:ext cx="645935" cy="971330"/>
          </a:xfrm>
          <a:prstGeom prst="rect">
            <a:avLst/>
          </a:prstGeom>
          <a:ln w="12700">
            <a:miter lim="400000"/>
          </a:ln>
        </p:spPr>
      </p:pic>
      <p:pic>
        <p:nvPicPr>
          <p:cNvPr id="309" name="Bellalu Photography -40.jpg"/>
          <p:cNvPicPr/>
          <p:nvPr/>
        </p:nvPicPr>
        <p:blipFill>
          <a:blip r:embed="rId27" cstate="screen">
            <a:extLst>
              <a:ext uri="{28A0092B-C50C-407E-A947-70E740481C1C}">
                <a14:useLocalDpi xmlns:a14="http://schemas.microsoft.com/office/drawing/2010/main"/>
              </a:ext>
            </a:extLst>
          </a:blip>
          <a:stretch>
            <a:fillRect/>
          </a:stretch>
        </p:blipFill>
        <p:spPr>
          <a:xfrm>
            <a:off x="8336587" y="6292585"/>
            <a:ext cx="645935" cy="971330"/>
          </a:xfrm>
          <a:prstGeom prst="rect">
            <a:avLst/>
          </a:prstGeom>
          <a:ln w="12700">
            <a:miter lim="400000"/>
          </a:ln>
        </p:spPr>
      </p:pic>
      <p:pic>
        <p:nvPicPr>
          <p:cNvPr id="310" name="Bellalu Photography -41.jpg"/>
          <p:cNvPicPr/>
          <p:nvPr/>
        </p:nvPicPr>
        <p:blipFill>
          <a:blip r:embed="rId28" cstate="screen">
            <a:extLst>
              <a:ext uri="{28A0092B-C50C-407E-A947-70E740481C1C}">
                <a14:useLocalDpi xmlns:a14="http://schemas.microsoft.com/office/drawing/2010/main"/>
              </a:ext>
            </a:extLst>
          </a:blip>
          <a:stretch>
            <a:fillRect/>
          </a:stretch>
        </p:blipFill>
        <p:spPr>
          <a:xfrm>
            <a:off x="7695491" y="6292585"/>
            <a:ext cx="645934" cy="971330"/>
          </a:xfrm>
          <a:prstGeom prst="rect">
            <a:avLst/>
          </a:prstGeom>
          <a:ln w="12700">
            <a:miter lim="400000"/>
          </a:ln>
        </p:spPr>
      </p:pic>
      <p:pic>
        <p:nvPicPr>
          <p:cNvPr id="311" name="Bellalu Photography -45.jpg"/>
          <p:cNvPicPr/>
          <p:nvPr/>
        </p:nvPicPr>
        <p:blipFill>
          <a:blip r:embed="rId29" cstate="screen">
            <a:extLst>
              <a:ext uri="{28A0092B-C50C-407E-A947-70E740481C1C}">
                <a14:useLocalDpi xmlns:a14="http://schemas.microsoft.com/office/drawing/2010/main"/>
              </a:ext>
            </a:extLst>
          </a:blip>
          <a:stretch>
            <a:fillRect/>
          </a:stretch>
        </p:blipFill>
        <p:spPr>
          <a:xfrm>
            <a:off x="7054396" y="6292585"/>
            <a:ext cx="645934" cy="971330"/>
          </a:xfrm>
          <a:prstGeom prst="rect">
            <a:avLst/>
          </a:prstGeom>
          <a:ln w="12700">
            <a:miter lim="400000"/>
          </a:ln>
        </p:spPr>
      </p:pic>
      <p:pic>
        <p:nvPicPr>
          <p:cNvPr id="312" name="Bellalu Photography -47.jpg"/>
          <p:cNvPicPr/>
          <p:nvPr/>
        </p:nvPicPr>
        <p:blipFill>
          <a:blip r:embed="rId30" cstate="screen">
            <a:extLst>
              <a:ext uri="{28A0092B-C50C-407E-A947-70E740481C1C}">
                <a14:useLocalDpi xmlns:a14="http://schemas.microsoft.com/office/drawing/2010/main"/>
              </a:ext>
            </a:extLst>
          </a:blip>
          <a:stretch>
            <a:fillRect/>
          </a:stretch>
        </p:blipFill>
        <p:spPr>
          <a:xfrm>
            <a:off x="6413301" y="6292585"/>
            <a:ext cx="645935" cy="971330"/>
          </a:xfrm>
          <a:prstGeom prst="rect">
            <a:avLst/>
          </a:prstGeom>
          <a:ln w="12700">
            <a:miter lim="400000"/>
          </a:ln>
        </p:spPr>
      </p:pic>
      <p:pic>
        <p:nvPicPr>
          <p:cNvPr id="313" name="Bellalu Photography -49.jpg"/>
          <p:cNvPicPr/>
          <p:nvPr/>
        </p:nvPicPr>
        <p:blipFill>
          <a:blip r:embed="rId31" cstate="screen">
            <a:extLst>
              <a:ext uri="{28A0092B-C50C-407E-A947-70E740481C1C}">
                <a14:useLocalDpi xmlns:a14="http://schemas.microsoft.com/office/drawing/2010/main"/>
              </a:ext>
            </a:extLst>
          </a:blip>
          <a:stretch>
            <a:fillRect/>
          </a:stretch>
        </p:blipFill>
        <p:spPr>
          <a:xfrm>
            <a:off x="5772205" y="6292585"/>
            <a:ext cx="645934" cy="971330"/>
          </a:xfrm>
          <a:prstGeom prst="rect">
            <a:avLst/>
          </a:prstGeom>
          <a:ln w="12700">
            <a:miter lim="400000"/>
          </a:ln>
        </p:spPr>
      </p:pic>
      <p:pic>
        <p:nvPicPr>
          <p:cNvPr id="314" name="Bellalu Photography -54.jpg"/>
          <p:cNvPicPr/>
          <p:nvPr/>
        </p:nvPicPr>
        <p:blipFill>
          <a:blip r:embed="rId32" cstate="screen">
            <a:extLst>
              <a:ext uri="{28A0092B-C50C-407E-A947-70E740481C1C}">
                <a14:useLocalDpi xmlns:a14="http://schemas.microsoft.com/office/drawing/2010/main"/>
              </a:ext>
            </a:extLst>
          </a:blip>
          <a:stretch>
            <a:fillRect/>
          </a:stretch>
        </p:blipFill>
        <p:spPr>
          <a:xfrm>
            <a:off x="4490014" y="6292585"/>
            <a:ext cx="645934" cy="971330"/>
          </a:xfrm>
          <a:prstGeom prst="rect">
            <a:avLst/>
          </a:prstGeom>
          <a:ln w="12700">
            <a:miter lim="400000"/>
          </a:ln>
        </p:spPr>
      </p:pic>
      <p:pic>
        <p:nvPicPr>
          <p:cNvPr id="315" name="Bellalu Photography -57.jpg"/>
          <p:cNvPicPr/>
          <p:nvPr/>
        </p:nvPicPr>
        <p:blipFill>
          <a:blip r:embed="rId33" cstate="screen">
            <a:extLst>
              <a:ext uri="{28A0092B-C50C-407E-A947-70E740481C1C}">
                <a14:useLocalDpi xmlns:a14="http://schemas.microsoft.com/office/drawing/2010/main"/>
              </a:ext>
            </a:extLst>
          </a:blip>
          <a:stretch>
            <a:fillRect/>
          </a:stretch>
        </p:blipFill>
        <p:spPr>
          <a:xfrm>
            <a:off x="3848919" y="6292585"/>
            <a:ext cx="645935" cy="971330"/>
          </a:xfrm>
          <a:prstGeom prst="rect">
            <a:avLst/>
          </a:prstGeom>
          <a:ln w="12700">
            <a:miter lim="400000"/>
          </a:ln>
        </p:spPr>
      </p:pic>
      <p:pic>
        <p:nvPicPr>
          <p:cNvPr id="316" name="Bellalu Photography -60.jpg"/>
          <p:cNvPicPr/>
          <p:nvPr/>
        </p:nvPicPr>
        <p:blipFill>
          <a:blip r:embed="rId34" cstate="screen">
            <a:extLst>
              <a:ext uri="{28A0092B-C50C-407E-A947-70E740481C1C}">
                <a14:useLocalDpi xmlns:a14="http://schemas.microsoft.com/office/drawing/2010/main"/>
              </a:ext>
            </a:extLst>
          </a:blip>
          <a:stretch>
            <a:fillRect/>
          </a:stretch>
        </p:blipFill>
        <p:spPr>
          <a:xfrm>
            <a:off x="3207824" y="6292585"/>
            <a:ext cx="645935" cy="971330"/>
          </a:xfrm>
          <a:prstGeom prst="rect">
            <a:avLst/>
          </a:prstGeom>
          <a:ln w="12700">
            <a:miter lim="400000"/>
          </a:ln>
        </p:spPr>
      </p:pic>
      <p:pic>
        <p:nvPicPr>
          <p:cNvPr id="317" name="Bellalu Photography -61.jpg"/>
          <p:cNvPicPr/>
          <p:nvPr/>
        </p:nvPicPr>
        <p:blipFill>
          <a:blip r:embed="rId35" cstate="screen">
            <a:extLst>
              <a:ext uri="{28A0092B-C50C-407E-A947-70E740481C1C}">
                <a14:useLocalDpi xmlns:a14="http://schemas.microsoft.com/office/drawing/2010/main"/>
              </a:ext>
            </a:extLst>
          </a:blip>
          <a:stretch>
            <a:fillRect/>
          </a:stretch>
        </p:blipFill>
        <p:spPr>
          <a:xfrm>
            <a:off x="2566729" y="6292585"/>
            <a:ext cx="645934" cy="971330"/>
          </a:xfrm>
          <a:prstGeom prst="rect">
            <a:avLst/>
          </a:prstGeom>
          <a:ln w="12700">
            <a:miter lim="400000"/>
          </a:ln>
        </p:spPr>
      </p:pic>
      <p:pic>
        <p:nvPicPr>
          <p:cNvPr id="318" name="Bellalu Photography -65.jpg"/>
          <p:cNvPicPr/>
          <p:nvPr/>
        </p:nvPicPr>
        <p:blipFill>
          <a:blip r:embed="rId36" cstate="screen">
            <a:extLst>
              <a:ext uri="{28A0092B-C50C-407E-A947-70E740481C1C}">
                <a14:useLocalDpi xmlns:a14="http://schemas.microsoft.com/office/drawing/2010/main"/>
              </a:ext>
            </a:extLst>
          </a:blip>
          <a:stretch>
            <a:fillRect/>
          </a:stretch>
        </p:blipFill>
        <p:spPr>
          <a:xfrm>
            <a:off x="1925634" y="6292585"/>
            <a:ext cx="645934" cy="971330"/>
          </a:xfrm>
          <a:prstGeom prst="rect">
            <a:avLst/>
          </a:prstGeom>
          <a:ln w="12700">
            <a:miter lim="400000"/>
          </a:ln>
        </p:spPr>
      </p:pic>
      <p:pic>
        <p:nvPicPr>
          <p:cNvPr id="319" name="Bellalu Photography -66.jpg"/>
          <p:cNvPicPr/>
          <p:nvPr/>
        </p:nvPicPr>
        <p:blipFill>
          <a:blip r:embed="rId37" cstate="screen">
            <a:extLst>
              <a:ext uri="{28A0092B-C50C-407E-A947-70E740481C1C}">
                <a14:useLocalDpi xmlns:a14="http://schemas.microsoft.com/office/drawing/2010/main"/>
              </a:ext>
            </a:extLst>
          </a:blip>
          <a:stretch>
            <a:fillRect/>
          </a:stretch>
        </p:blipFill>
        <p:spPr>
          <a:xfrm>
            <a:off x="1284538" y="6292585"/>
            <a:ext cx="645935" cy="971330"/>
          </a:xfrm>
          <a:prstGeom prst="rect">
            <a:avLst/>
          </a:prstGeom>
          <a:ln w="12700">
            <a:miter lim="400000"/>
          </a:ln>
        </p:spPr>
      </p:pic>
      <p:pic>
        <p:nvPicPr>
          <p:cNvPr id="320" name="Bellalu Photography -72.jpg"/>
          <p:cNvPicPr/>
          <p:nvPr/>
        </p:nvPicPr>
        <p:blipFill>
          <a:blip r:embed="rId38" cstate="screen">
            <a:extLst>
              <a:ext uri="{28A0092B-C50C-407E-A947-70E740481C1C}">
                <a14:useLocalDpi xmlns:a14="http://schemas.microsoft.com/office/drawing/2010/main"/>
              </a:ext>
            </a:extLst>
          </a:blip>
          <a:stretch>
            <a:fillRect/>
          </a:stretch>
        </p:blipFill>
        <p:spPr>
          <a:xfrm>
            <a:off x="643443" y="6292585"/>
            <a:ext cx="645934" cy="971330"/>
          </a:xfrm>
          <a:prstGeom prst="rect">
            <a:avLst/>
          </a:prstGeom>
          <a:ln w="12700">
            <a:miter lim="400000"/>
          </a:ln>
        </p:spPr>
      </p:pic>
      <p:pic>
        <p:nvPicPr>
          <p:cNvPr id="321" name="Bellalu Photography -74.jpg"/>
          <p:cNvPicPr/>
          <p:nvPr/>
        </p:nvPicPr>
        <p:blipFill>
          <a:blip r:embed="rId39" cstate="screen">
            <a:extLst>
              <a:ext uri="{28A0092B-C50C-407E-A947-70E740481C1C}">
                <a14:useLocalDpi xmlns:a14="http://schemas.microsoft.com/office/drawing/2010/main"/>
              </a:ext>
            </a:extLst>
          </a:blip>
          <a:stretch>
            <a:fillRect/>
          </a:stretch>
        </p:blipFill>
        <p:spPr>
          <a:xfrm>
            <a:off x="2348" y="6292585"/>
            <a:ext cx="645934" cy="971330"/>
          </a:xfrm>
          <a:prstGeom prst="rect">
            <a:avLst/>
          </a:prstGeom>
          <a:ln w="12700">
            <a:miter lim="400000"/>
          </a:ln>
        </p:spPr>
      </p:pic>
      <p:pic>
        <p:nvPicPr>
          <p:cNvPr id="322" name="Bellalu Photography-209.jpg"/>
          <p:cNvPicPr/>
          <p:nvPr/>
        </p:nvPicPr>
        <p:blipFill>
          <a:blip r:embed="rId40" cstate="screen">
            <a:extLst>
              <a:ext uri="{28A0092B-C50C-407E-A947-70E740481C1C}">
                <a14:useLocalDpi xmlns:a14="http://schemas.microsoft.com/office/drawing/2010/main"/>
              </a:ext>
            </a:extLst>
          </a:blip>
          <a:stretch>
            <a:fillRect/>
          </a:stretch>
        </p:blipFill>
        <p:spPr>
          <a:xfrm>
            <a:off x="5131110" y="6289863"/>
            <a:ext cx="645934" cy="971330"/>
          </a:xfrm>
          <a:prstGeom prst="rect">
            <a:avLst/>
          </a:prstGeom>
          <a:ln w="12700">
            <a:miter lim="400000"/>
          </a:ln>
        </p:spPr>
      </p:pic>
      <p:pic>
        <p:nvPicPr>
          <p:cNvPr id="323" name="Bellalu Photography -79.jpg"/>
          <p:cNvPicPr/>
          <p:nvPr/>
        </p:nvPicPr>
        <p:blipFill>
          <a:blip r:embed="rId41" cstate="screen">
            <a:extLst>
              <a:ext uri="{28A0092B-C50C-407E-A947-70E740481C1C}">
                <a14:useLocalDpi xmlns:a14="http://schemas.microsoft.com/office/drawing/2010/main"/>
              </a:ext>
            </a:extLst>
          </a:blip>
          <a:stretch>
            <a:fillRect/>
          </a:stretch>
        </p:blipFill>
        <p:spPr>
          <a:xfrm>
            <a:off x="10900616" y="4361203"/>
            <a:ext cx="645934" cy="971330"/>
          </a:xfrm>
          <a:prstGeom prst="rect">
            <a:avLst/>
          </a:prstGeom>
          <a:ln w="12700">
            <a:miter lim="400000"/>
          </a:ln>
        </p:spPr>
      </p:pic>
      <p:pic>
        <p:nvPicPr>
          <p:cNvPr id="324" name="Bellalu Photography -97.jpg"/>
          <p:cNvPicPr/>
          <p:nvPr/>
        </p:nvPicPr>
        <p:blipFill>
          <a:blip r:embed="rId42" cstate="screen">
            <a:extLst>
              <a:ext uri="{28A0092B-C50C-407E-A947-70E740481C1C}">
                <a14:useLocalDpi xmlns:a14="http://schemas.microsoft.com/office/drawing/2010/main"/>
              </a:ext>
            </a:extLst>
          </a:blip>
          <a:stretch>
            <a:fillRect/>
          </a:stretch>
        </p:blipFill>
        <p:spPr>
          <a:xfrm>
            <a:off x="10259167" y="4361203"/>
            <a:ext cx="645934" cy="971330"/>
          </a:xfrm>
          <a:prstGeom prst="rect">
            <a:avLst/>
          </a:prstGeom>
          <a:ln w="12700">
            <a:miter lim="400000"/>
          </a:ln>
        </p:spPr>
      </p:pic>
      <p:pic>
        <p:nvPicPr>
          <p:cNvPr id="325" name="Bellalu Photography -162.jpg"/>
          <p:cNvPicPr/>
          <p:nvPr/>
        </p:nvPicPr>
        <p:blipFill>
          <a:blip r:embed="rId43" cstate="screen">
            <a:extLst>
              <a:ext uri="{28A0092B-C50C-407E-A947-70E740481C1C}">
                <a14:useLocalDpi xmlns:a14="http://schemas.microsoft.com/office/drawing/2010/main"/>
              </a:ext>
            </a:extLst>
          </a:blip>
          <a:stretch>
            <a:fillRect/>
          </a:stretch>
        </p:blipFill>
        <p:spPr>
          <a:xfrm>
            <a:off x="9617720" y="4361203"/>
            <a:ext cx="645934" cy="971330"/>
          </a:xfrm>
          <a:prstGeom prst="rect">
            <a:avLst/>
          </a:prstGeom>
          <a:ln w="12700">
            <a:miter lim="400000"/>
          </a:ln>
        </p:spPr>
      </p:pic>
      <p:pic>
        <p:nvPicPr>
          <p:cNvPr id="326" name="Bellalu Photography -185.jpg"/>
          <p:cNvPicPr/>
          <p:nvPr/>
        </p:nvPicPr>
        <p:blipFill>
          <a:blip r:embed="rId44" cstate="screen">
            <a:extLst>
              <a:ext uri="{28A0092B-C50C-407E-A947-70E740481C1C}">
                <a14:useLocalDpi xmlns:a14="http://schemas.microsoft.com/office/drawing/2010/main"/>
              </a:ext>
            </a:extLst>
          </a:blip>
          <a:stretch>
            <a:fillRect/>
          </a:stretch>
        </p:blipFill>
        <p:spPr>
          <a:xfrm>
            <a:off x="643795" y="4361203"/>
            <a:ext cx="645935" cy="971330"/>
          </a:xfrm>
          <a:prstGeom prst="rect">
            <a:avLst/>
          </a:prstGeom>
          <a:ln w="12700">
            <a:miter lim="400000"/>
          </a:ln>
        </p:spPr>
      </p:pic>
      <p:pic>
        <p:nvPicPr>
          <p:cNvPr id="327" name="Bellalu Photography -190.jpg"/>
          <p:cNvPicPr/>
          <p:nvPr/>
        </p:nvPicPr>
        <p:blipFill>
          <a:blip r:embed="rId45" cstate="screen">
            <a:extLst>
              <a:ext uri="{28A0092B-C50C-407E-A947-70E740481C1C}">
                <a14:useLocalDpi xmlns:a14="http://schemas.microsoft.com/office/drawing/2010/main"/>
              </a:ext>
            </a:extLst>
          </a:blip>
          <a:stretch>
            <a:fillRect/>
          </a:stretch>
        </p:blipFill>
        <p:spPr>
          <a:xfrm>
            <a:off x="1285243" y="4361203"/>
            <a:ext cx="645935" cy="971330"/>
          </a:xfrm>
          <a:prstGeom prst="rect">
            <a:avLst/>
          </a:prstGeom>
          <a:ln w="12700">
            <a:miter lim="400000"/>
          </a:ln>
        </p:spPr>
      </p:pic>
      <p:pic>
        <p:nvPicPr>
          <p:cNvPr id="328" name="Bellalu Photography -193.jpg"/>
          <p:cNvPicPr/>
          <p:nvPr/>
        </p:nvPicPr>
        <p:blipFill>
          <a:blip r:embed="rId46" cstate="screen">
            <a:extLst>
              <a:ext uri="{28A0092B-C50C-407E-A947-70E740481C1C}">
                <a14:useLocalDpi xmlns:a14="http://schemas.microsoft.com/office/drawing/2010/main"/>
              </a:ext>
            </a:extLst>
          </a:blip>
          <a:stretch>
            <a:fillRect/>
          </a:stretch>
        </p:blipFill>
        <p:spPr>
          <a:xfrm>
            <a:off x="8976271" y="4361203"/>
            <a:ext cx="645934" cy="971330"/>
          </a:xfrm>
          <a:prstGeom prst="rect">
            <a:avLst/>
          </a:prstGeom>
          <a:ln w="12700">
            <a:miter lim="400000"/>
          </a:ln>
        </p:spPr>
      </p:pic>
      <p:pic>
        <p:nvPicPr>
          <p:cNvPr id="329" name="Bellalu Photography -196.jpg"/>
          <p:cNvPicPr/>
          <p:nvPr/>
        </p:nvPicPr>
        <p:blipFill>
          <a:blip r:embed="rId47" cstate="screen">
            <a:extLst>
              <a:ext uri="{28A0092B-C50C-407E-A947-70E740481C1C}">
                <a14:useLocalDpi xmlns:a14="http://schemas.microsoft.com/office/drawing/2010/main"/>
              </a:ext>
            </a:extLst>
          </a:blip>
          <a:stretch>
            <a:fillRect/>
          </a:stretch>
        </p:blipFill>
        <p:spPr>
          <a:xfrm>
            <a:off x="7051927" y="4361203"/>
            <a:ext cx="645934" cy="971330"/>
          </a:xfrm>
          <a:prstGeom prst="rect">
            <a:avLst/>
          </a:prstGeom>
          <a:ln w="12700">
            <a:miter lim="400000"/>
          </a:ln>
        </p:spPr>
      </p:pic>
      <p:pic>
        <p:nvPicPr>
          <p:cNvPr id="330" name="Bellalu Photography -201.jpg"/>
          <p:cNvPicPr/>
          <p:nvPr/>
        </p:nvPicPr>
        <p:blipFill>
          <a:blip r:embed="rId48" cstate="screen">
            <a:extLst>
              <a:ext uri="{28A0092B-C50C-407E-A947-70E740481C1C}">
                <a14:useLocalDpi xmlns:a14="http://schemas.microsoft.com/office/drawing/2010/main"/>
              </a:ext>
            </a:extLst>
          </a:blip>
          <a:stretch>
            <a:fillRect/>
          </a:stretch>
        </p:blipFill>
        <p:spPr>
          <a:xfrm>
            <a:off x="7693375" y="4361203"/>
            <a:ext cx="645934" cy="971330"/>
          </a:xfrm>
          <a:prstGeom prst="rect">
            <a:avLst/>
          </a:prstGeom>
          <a:ln w="12700">
            <a:miter lim="400000"/>
          </a:ln>
        </p:spPr>
      </p:pic>
      <p:pic>
        <p:nvPicPr>
          <p:cNvPr id="331" name="Bellalu Photography -207.jpg"/>
          <p:cNvPicPr/>
          <p:nvPr/>
        </p:nvPicPr>
        <p:blipFill>
          <a:blip r:embed="rId49" cstate="screen">
            <a:extLst>
              <a:ext uri="{28A0092B-C50C-407E-A947-70E740481C1C}">
                <a14:useLocalDpi xmlns:a14="http://schemas.microsoft.com/office/drawing/2010/main"/>
              </a:ext>
            </a:extLst>
          </a:blip>
          <a:stretch>
            <a:fillRect/>
          </a:stretch>
        </p:blipFill>
        <p:spPr>
          <a:xfrm>
            <a:off x="6410478" y="4361203"/>
            <a:ext cx="645935" cy="971330"/>
          </a:xfrm>
          <a:prstGeom prst="rect">
            <a:avLst/>
          </a:prstGeom>
          <a:ln w="12700">
            <a:miter lim="400000"/>
          </a:ln>
        </p:spPr>
      </p:pic>
      <p:pic>
        <p:nvPicPr>
          <p:cNvPr id="332" name="Bellalu Photography -212.jpg"/>
          <p:cNvPicPr/>
          <p:nvPr/>
        </p:nvPicPr>
        <p:blipFill>
          <a:blip r:embed="rId50" cstate="screen">
            <a:extLst>
              <a:ext uri="{28A0092B-C50C-407E-A947-70E740481C1C}">
                <a14:useLocalDpi xmlns:a14="http://schemas.microsoft.com/office/drawing/2010/main"/>
              </a:ext>
            </a:extLst>
          </a:blip>
          <a:stretch>
            <a:fillRect/>
          </a:stretch>
        </p:blipFill>
        <p:spPr>
          <a:xfrm>
            <a:off x="5769030" y="4361203"/>
            <a:ext cx="645934" cy="971330"/>
          </a:xfrm>
          <a:prstGeom prst="rect">
            <a:avLst/>
          </a:prstGeom>
          <a:ln w="12700">
            <a:miter lim="400000"/>
          </a:ln>
        </p:spPr>
      </p:pic>
      <p:pic>
        <p:nvPicPr>
          <p:cNvPr id="333" name="Bellalu Photography -215.jpg"/>
          <p:cNvPicPr/>
          <p:nvPr/>
        </p:nvPicPr>
        <p:blipFill>
          <a:blip r:embed="rId51" cstate="screen">
            <a:extLst>
              <a:ext uri="{28A0092B-C50C-407E-A947-70E740481C1C}">
                <a14:useLocalDpi xmlns:a14="http://schemas.microsoft.com/office/drawing/2010/main"/>
              </a:ext>
            </a:extLst>
          </a:blip>
          <a:stretch>
            <a:fillRect/>
          </a:stretch>
        </p:blipFill>
        <p:spPr>
          <a:xfrm>
            <a:off x="4486134" y="4361203"/>
            <a:ext cx="645935" cy="971330"/>
          </a:xfrm>
          <a:prstGeom prst="rect">
            <a:avLst/>
          </a:prstGeom>
          <a:ln w="12700">
            <a:miter lim="400000"/>
          </a:ln>
        </p:spPr>
      </p:pic>
      <p:pic>
        <p:nvPicPr>
          <p:cNvPr id="334" name="Bellalu Photography -217.jpg"/>
          <p:cNvPicPr/>
          <p:nvPr/>
        </p:nvPicPr>
        <p:blipFill>
          <a:blip r:embed="rId52" cstate="screen">
            <a:extLst>
              <a:ext uri="{28A0092B-C50C-407E-A947-70E740481C1C}">
                <a14:useLocalDpi xmlns:a14="http://schemas.microsoft.com/office/drawing/2010/main"/>
              </a:ext>
            </a:extLst>
          </a:blip>
          <a:stretch>
            <a:fillRect/>
          </a:stretch>
        </p:blipFill>
        <p:spPr>
          <a:xfrm>
            <a:off x="3844686" y="4361203"/>
            <a:ext cx="645935" cy="971330"/>
          </a:xfrm>
          <a:prstGeom prst="rect">
            <a:avLst/>
          </a:prstGeom>
          <a:ln w="12700">
            <a:miter lim="400000"/>
          </a:ln>
        </p:spPr>
      </p:pic>
      <p:pic>
        <p:nvPicPr>
          <p:cNvPr id="335" name="Bellalu Photography -223.jpg"/>
          <p:cNvPicPr/>
          <p:nvPr/>
        </p:nvPicPr>
        <p:blipFill>
          <a:blip r:embed="rId53" cstate="screen">
            <a:extLst>
              <a:ext uri="{28A0092B-C50C-407E-A947-70E740481C1C}">
                <a14:useLocalDpi xmlns:a14="http://schemas.microsoft.com/office/drawing/2010/main"/>
              </a:ext>
            </a:extLst>
          </a:blip>
          <a:stretch>
            <a:fillRect/>
          </a:stretch>
        </p:blipFill>
        <p:spPr>
          <a:xfrm>
            <a:off x="3203238" y="4361203"/>
            <a:ext cx="645934" cy="971330"/>
          </a:xfrm>
          <a:prstGeom prst="rect">
            <a:avLst/>
          </a:prstGeom>
          <a:ln w="12700">
            <a:miter lim="400000"/>
          </a:ln>
        </p:spPr>
      </p:pic>
      <p:pic>
        <p:nvPicPr>
          <p:cNvPr id="336" name="Bellalu Photography -225.jpg"/>
          <p:cNvPicPr/>
          <p:nvPr/>
        </p:nvPicPr>
        <p:blipFill>
          <a:blip r:embed="rId54" cstate="screen">
            <a:extLst>
              <a:ext uri="{28A0092B-C50C-407E-A947-70E740481C1C}">
                <a14:useLocalDpi xmlns:a14="http://schemas.microsoft.com/office/drawing/2010/main"/>
              </a:ext>
            </a:extLst>
          </a:blip>
          <a:stretch>
            <a:fillRect/>
          </a:stretch>
        </p:blipFill>
        <p:spPr>
          <a:xfrm>
            <a:off x="2561790" y="4361203"/>
            <a:ext cx="645935" cy="971330"/>
          </a:xfrm>
          <a:prstGeom prst="rect">
            <a:avLst/>
          </a:prstGeom>
          <a:ln w="12700">
            <a:miter lim="400000"/>
          </a:ln>
        </p:spPr>
      </p:pic>
      <p:pic>
        <p:nvPicPr>
          <p:cNvPr id="337" name="Bellalu Photography -240.jpg"/>
          <p:cNvPicPr/>
          <p:nvPr/>
        </p:nvPicPr>
        <p:blipFill>
          <a:blip r:embed="rId55" cstate="screen">
            <a:extLst>
              <a:ext uri="{28A0092B-C50C-407E-A947-70E740481C1C}">
                <a14:useLocalDpi xmlns:a14="http://schemas.microsoft.com/office/drawing/2010/main"/>
              </a:ext>
            </a:extLst>
          </a:blip>
          <a:stretch>
            <a:fillRect/>
          </a:stretch>
        </p:blipFill>
        <p:spPr>
          <a:xfrm>
            <a:off x="5127582" y="4361203"/>
            <a:ext cx="645935" cy="971330"/>
          </a:xfrm>
          <a:prstGeom prst="rect">
            <a:avLst/>
          </a:prstGeom>
          <a:ln w="12700">
            <a:miter lim="400000"/>
          </a:ln>
        </p:spPr>
      </p:pic>
      <p:pic>
        <p:nvPicPr>
          <p:cNvPr id="338" name="Bellalu Photography -244.jpg"/>
          <p:cNvPicPr/>
          <p:nvPr/>
        </p:nvPicPr>
        <p:blipFill>
          <a:blip r:embed="rId56" cstate="screen">
            <a:extLst>
              <a:ext uri="{28A0092B-C50C-407E-A947-70E740481C1C}">
                <a14:useLocalDpi xmlns:a14="http://schemas.microsoft.com/office/drawing/2010/main"/>
              </a:ext>
            </a:extLst>
          </a:blip>
          <a:stretch>
            <a:fillRect/>
          </a:stretch>
        </p:blipFill>
        <p:spPr>
          <a:xfrm>
            <a:off x="1926692" y="4361203"/>
            <a:ext cx="645934" cy="971330"/>
          </a:xfrm>
          <a:prstGeom prst="rect">
            <a:avLst/>
          </a:prstGeom>
          <a:ln w="12700">
            <a:miter lim="400000"/>
          </a:ln>
        </p:spPr>
      </p:pic>
      <p:pic>
        <p:nvPicPr>
          <p:cNvPr id="339" name="Bellalu Photography-157.jpg"/>
          <p:cNvPicPr/>
          <p:nvPr/>
        </p:nvPicPr>
        <p:blipFill>
          <a:blip r:embed="rId57" cstate="screen">
            <a:extLst>
              <a:ext uri="{28A0092B-C50C-407E-A947-70E740481C1C}">
                <a14:useLocalDpi xmlns:a14="http://schemas.microsoft.com/office/drawing/2010/main"/>
              </a:ext>
            </a:extLst>
          </a:blip>
          <a:stretch>
            <a:fillRect/>
          </a:stretch>
        </p:blipFill>
        <p:spPr>
          <a:xfrm>
            <a:off x="8334823" y="4361203"/>
            <a:ext cx="645934" cy="971330"/>
          </a:xfrm>
          <a:prstGeom prst="rect">
            <a:avLst/>
          </a:prstGeom>
          <a:ln w="12700">
            <a:miter lim="400000"/>
          </a:ln>
        </p:spPr>
      </p:pic>
      <p:pic>
        <p:nvPicPr>
          <p:cNvPr id="340" name="Bellalu Photography-204.jpg"/>
          <p:cNvPicPr/>
          <p:nvPr/>
        </p:nvPicPr>
        <p:blipFill>
          <a:blip r:embed="rId58" cstate="screen">
            <a:extLst>
              <a:ext uri="{28A0092B-C50C-407E-A947-70E740481C1C}">
                <a14:useLocalDpi xmlns:a14="http://schemas.microsoft.com/office/drawing/2010/main"/>
              </a:ext>
            </a:extLst>
          </a:blip>
          <a:stretch>
            <a:fillRect/>
          </a:stretch>
        </p:blipFill>
        <p:spPr>
          <a:xfrm>
            <a:off x="11542063" y="4361203"/>
            <a:ext cx="645935" cy="971330"/>
          </a:xfrm>
          <a:prstGeom prst="rect">
            <a:avLst/>
          </a:prstGeom>
          <a:ln w="12700">
            <a:miter lim="400000"/>
          </a:ln>
        </p:spPr>
      </p:pic>
      <p:pic>
        <p:nvPicPr>
          <p:cNvPr id="341" name="Bellalu Photography-248.jpg"/>
          <p:cNvPicPr/>
          <p:nvPr/>
        </p:nvPicPr>
        <p:blipFill>
          <a:blip r:embed="rId59" cstate="screen">
            <a:extLst>
              <a:ext uri="{28A0092B-C50C-407E-A947-70E740481C1C}">
                <a14:useLocalDpi xmlns:a14="http://schemas.microsoft.com/office/drawing/2010/main"/>
              </a:ext>
            </a:extLst>
          </a:blip>
          <a:stretch>
            <a:fillRect/>
          </a:stretch>
        </p:blipFill>
        <p:spPr>
          <a:xfrm>
            <a:off x="2348" y="4361203"/>
            <a:ext cx="645934" cy="971330"/>
          </a:xfrm>
          <a:prstGeom prst="rect">
            <a:avLst/>
          </a:prstGeom>
          <a:ln w="12700">
            <a:miter lim="400000"/>
          </a:ln>
        </p:spPr>
      </p:pic>
      <p:pic>
        <p:nvPicPr>
          <p:cNvPr id="342" name="Bellalu Photography -3.jpg"/>
          <p:cNvPicPr/>
          <p:nvPr/>
        </p:nvPicPr>
        <p:blipFill>
          <a:blip r:embed="rId60" cstate="screen">
            <a:extLst>
              <a:ext uri="{28A0092B-C50C-407E-A947-70E740481C1C}">
                <a14:useLocalDpi xmlns:a14="http://schemas.microsoft.com/office/drawing/2010/main"/>
              </a:ext>
            </a:extLst>
          </a:blip>
          <a:stretch>
            <a:fillRect/>
          </a:stretch>
        </p:blipFill>
        <p:spPr>
          <a:xfrm>
            <a:off x="10259167" y="3397589"/>
            <a:ext cx="645934" cy="971330"/>
          </a:xfrm>
          <a:prstGeom prst="rect">
            <a:avLst/>
          </a:prstGeom>
          <a:ln w="12700">
            <a:miter lim="400000"/>
          </a:ln>
        </p:spPr>
      </p:pic>
      <p:pic>
        <p:nvPicPr>
          <p:cNvPr id="343" name="Bellalu Photography -4.jpg"/>
          <p:cNvPicPr/>
          <p:nvPr/>
        </p:nvPicPr>
        <p:blipFill>
          <a:blip r:embed="rId61" cstate="screen">
            <a:extLst>
              <a:ext uri="{28A0092B-C50C-407E-A947-70E740481C1C}">
                <a14:useLocalDpi xmlns:a14="http://schemas.microsoft.com/office/drawing/2010/main"/>
              </a:ext>
            </a:extLst>
          </a:blip>
          <a:stretch>
            <a:fillRect/>
          </a:stretch>
        </p:blipFill>
        <p:spPr>
          <a:xfrm>
            <a:off x="11542063" y="3397589"/>
            <a:ext cx="645935" cy="971330"/>
          </a:xfrm>
          <a:prstGeom prst="rect">
            <a:avLst/>
          </a:prstGeom>
          <a:ln w="12700">
            <a:miter lim="400000"/>
          </a:ln>
        </p:spPr>
      </p:pic>
      <p:pic>
        <p:nvPicPr>
          <p:cNvPr id="344" name="Bellalu Photography -9.jpg"/>
          <p:cNvPicPr/>
          <p:nvPr/>
        </p:nvPicPr>
        <p:blipFill>
          <a:blip r:embed="rId62" cstate="screen">
            <a:extLst>
              <a:ext uri="{28A0092B-C50C-407E-A947-70E740481C1C}">
                <a14:useLocalDpi xmlns:a14="http://schemas.microsoft.com/office/drawing/2010/main"/>
              </a:ext>
            </a:extLst>
          </a:blip>
          <a:stretch>
            <a:fillRect/>
          </a:stretch>
        </p:blipFill>
        <p:spPr>
          <a:xfrm>
            <a:off x="10900616" y="3397589"/>
            <a:ext cx="645934" cy="971330"/>
          </a:xfrm>
          <a:prstGeom prst="rect">
            <a:avLst/>
          </a:prstGeom>
          <a:ln w="12700">
            <a:miter lim="400000"/>
          </a:ln>
        </p:spPr>
      </p:pic>
      <p:pic>
        <p:nvPicPr>
          <p:cNvPr id="345" name="Bellalu Photography -169.jpg"/>
          <p:cNvPicPr/>
          <p:nvPr/>
        </p:nvPicPr>
        <p:blipFill>
          <a:blip r:embed="rId63" cstate="screen">
            <a:extLst>
              <a:ext uri="{28A0092B-C50C-407E-A947-70E740481C1C}">
                <a14:useLocalDpi xmlns:a14="http://schemas.microsoft.com/office/drawing/2010/main"/>
              </a:ext>
            </a:extLst>
          </a:blip>
          <a:stretch>
            <a:fillRect/>
          </a:stretch>
        </p:blipFill>
        <p:spPr>
          <a:xfrm>
            <a:off x="9617720" y="3397589"/>
            <a:ext cx="645934" cy="971330"/>
          </a:xfrm>
          <a:prstGeom prst="rect">
            <a:avLst/>
          </a:prstGeom>
          <a:ln w="12700">
            <a:miter lim="400000"/>
          </a:ln>
        </p:spPr>
      </p:pic>
      <p:pic>
        <p:nvPicPr>
          <p:cNvPr id="346" name="Bellalu Photography -205.jpg"/>
          <p:cNvPicPr/>
          <p:nvPr/>
        </p:nvPicPr>
        <p:blipFill>
          <a:blip r:embed="rId64" cstate="screen">
            <a:extLst>
              <a:ext uri="{28A0092B-C50C-407E-A947-70E740481C1C}">
                <a14:useLocalDpi xmlns:a14="http://schemas.microsoft.com/office/drawing/2010/main"/>
              </a:ext>
            </a:extLst>
          </a:blip>
          <a:stretch>
            <a:fillRect/>
          </a:stretch>
        </p:blipFill>
        <p:spPr>
          <a:xfrm>
            <a:off x="8976271" y="3397589"/>
            <a:ext cx="645934" cy="971330"/>
          </a:xfrm>
          <a:prstGeom prst="rect">
            <a:avLst/>
          </a:prstGeom>
          <a:ln w="12700">
            <a:miter lim="400000"/>
          </a:ln>
        </p:spPr>
      </p:pic>
      <p:pic>
        <p:nvPicPr>
          <p:cNvPr id="347" name="Bellalu Photography -276.jpg"/>
          <p:cNvPicPr/>
          <p:nvPr/>
        </p:nvPicPr>
        <p:blipFill>
          <a:blip r:embed="rId65" cstate="screen">
            <a:extLst>
              <a:ext uri="{28A0092B-C50C-407E-A947-70E740481C1C}">
                <a14:useLocalDpi xmlns:a14="http://schemas.microsoft.com/office/drawing/2010/main"/>
              </a:ext>
            </a:extLst>
          </a:blip>
          <a:stretch>
            <a:fillRect/>
          </a:stretch>
        </p:blipFill>
        <p:spPr>
          <a:xfrm>
            <a:off x="8334823" y="3397589"/>
            <a:ext cx="645934" cy="971330"/>
          </a:xfrm>
          <a:prstGeom prst="rect">
            <a:avLst/>
          </a:prstGeom>
          <a:ln w="12700">
            <a:miter lim="400000"/>
          </a:ln>
        </p:spPr>
      </p:pic>
      <p:pic>
        <p:nvPicPr>
          <p:cNvPr id="348" name="Bellalu Photography-12.jpg"/>
          <p:cNvPicPr/>
          <p:nvPr/>
        </p:nvPicPr>
        <p:blipFill>
          <a:blip r:embed="rId66" cstate="screen">
            <a:extLst>
              <a:ext uri="{28A0092B-C50C-407E-A947-70E740481C1C}">
                <a14:useLocalDpi xmlns:a14="http://schemas.microsoft.com/office/drawing/2010/main"/>
              </a:ext>
            </a:extLst>
          </a:blip>
          <a:stretch>
            <a:fillRect/>
          </a:stretch>
        </p:blipFill>
        <p:spPr>
          <a:xfrm>
            <a:off x="7693375" y="3397589"/>
            <a:ext cx="645934" cy="971330"/>
          </a:xfrm>
          <a:prstGeom prst="rect">
            <a:avLst/>
          </a:prstGeom>
          <a:ln w="12700">
            <a:miter lim="400000"/>
          </a:ln>
        </p:spPr>
      </p:pic>
      <p:pic>
        <p:nvPicPr>
          <p:cNvPr id="349" name="Bellalu Photography-34.jpg"/>
          <p:cNvPicPr/>
          <p:nvPr/>
        </p:nvPicPr>
        <p:blipFill>
          <a:blip r:embed="rId67" cstate="screen">
            <a:extLst>
              <a:ext uri="{28A0092B-C50C-407E-A947-70E740481C1C}">
                <a14:useLocalDpi xmlns:a14="http://schemas.microsoft.com/office/drawing/2010/main"/>
              </a:ext>
            </a:extLst>
          </a:blip>
          <a:stretch>
            <a:fillRect/>
          </a:stretch>
        </p:blipFill>
        <p:spPr>
          <a:xfrm>
            <a:off x="7051927" y="3397589"/>
            <a:ext cx="645934" cy="971330"/>
          </a:xfrm>
          <a:prstGeom prst="rect">
            <a:avLst/>
          </a:prstGeom>
          <a:ln w="12700">
            <a:miter lim="400000"/>
          </a:ln>
        </p:spPr>
      </p:pic>
      <p:pic>
        <p:nvPicPr>
          <p:cNvPr id="350" name="Bellalu Photography-75.jpg"/>
          <p:cNvPicPr/>
          <p:nvPr/>
        </p:nvPicPr>
        <p:blipFill>
          <a:blip r:embed="rId68" cstate="screen">
            <a:extLst>
              <a:ext uri="{28A0092B-C50C-407E-A947-70E740481C1C}">
                <a14:useLocalDpi xmlns:a14="http://schemas.microsoft.com/office/drawing/2010/main"/>
              </a:ext>
            </a:extLst>
          </a:blip>
          <a:stretch>
            <a:fillRect/>
          </a:stretch>
        </p:blipFill>
        <p:spPr>
          <a:xfrm>
            <a:off x="6410478" y="3397589"/>
            <a:ext cx="645935" cy="971330"/>
          </a:xfrm>
          <a:prstGeom prst="rect">
            <a:avLst/>
          </a:prstGeom>
          <a:ln w="12700">
            <a:miter lim="400000"/>
          </a:ln>
        </p:spPr>
      </p:pic>
      <p:pic>
        <p:nvPicPr>
          <p:cNvPr id="351" name="Bellalu Photography-79.jpg"/>
          <p:cNvPicPr/>
          <p:nvPr/>
        </p:nvPicPr>
        <p:blipFill>
          <a:blip r:embed="rId69" cstate="screen">
            <a:extLst>
              <a:ext uri="{28A0092B-C50C-407E-A947-70E740481C1C}">
                <a14:useLocalDpi xmlns:a14="http://schemas.microsoft.com/office/drawing/2010/main"/>
              </a:ext>
            </a:extLst>
          </a:blip>
          <a:stretch>
            <a:fillRect/>
          </a:stretch>
        </p:blipFill>
        <p:spPr>
          <a:xfrm>
            <a:off x="5769030" y="3397589"/>
            <a:ext cx="645934" cy="971330"/>
          </a:xfrm>
          <a:prstGeom prst="rect">
            <a:avLst/>
          </a:prstGeom>
          <a:ln w="12700">
            <a:miter lim="400000"/>
          </a:ln>
        </p:spPr>
      </p:pic>
      <p:pic>
        <p:nvPicPr>
          <p:cNvPr id="352" name="Bellalu Photography-91.jpg"/>
          <p:cNvPicPr/>
          <p:nvPr/>
        </p:nvPicPr>
        <p:blipFill>
          <a:blip r:embed="rId70" cstate="screen">
            <a:extLst>
              <a:ext uri="{28A0092B-C50C-407E-A947-70E740481C1C}">
                <a14:useLocalDpi xmlns:a14="http://schemas.microsoft.com/office/drawing/2010/main"/>
              </a:ext>
            </a:extLst>
          </a:blip>
          <a:stretch>
            <a:fillRect/>
          </a:stretch>
        </p:blipFill>
        <p:spPr>
          <a:xfrm>
            <a:off x="5127582" y="3391238"/>
            <a:ext cx="645935" cy="971330"/>
          </a:xfrm>
          <a:prstGeom prst="rect">
            <a:avLst/>
          </a:prstGeom>
          <a:ln w="12700">
            <a:miter lim="400000"/>
          </a:ln>
        </p:spPr>
      </p:pic>
      <p:pic>
        <p:nvPicPr>
          <p:cNvPr id="353" name="Bellalu Photography-103.jpg"/>
          <p:cNvPicPr/>
          <p:nvPr/>
        </p:nvPicPr>
        <p:blipFill>
          <a:blip r:embed="rId71" cstate="screen">
            <a:extLst>
              <a:ext uri="{28A0092B-C50C-407E-A947-70E740481C1C}">
                <a14:useLocalDpi xmlns:a14="http://schemas.microsoft.com/office/drawing/2010/main"/>
              </a:ext>
            </a:extLst>
          </a:blip>
          <a:stretch>
            <a:fillRect/>
          </a:stretch>
        </p:blipFill>
        <p:spPr>
          <a:xfrm>
            <a:off x="3844686" y="3397589"/>
            <a:ext cx="645935" cy="971330"/>
          </a:xfrm>
          <a:prstGeom prst="rect">
            <a:avLst/>
          </a:prstGeom>
          <a:ln w="12700">
            <a:miter lim="400000"/>
          </a:ln>
        </p:spPr>
      </p:pic>
      <p:pic>
        <p:nvPicPr>
          <p:cNvPr id="354" name="Bellalu Photography-112.jpg"/>
          <p:cNvPicPr/>
          <p:nvPr/>
        </p:nvPicPr>
        <p:blipFill>
          <a:blip r:embed="rId72" cstate="screen">
            <a:extLst>
              <a:ext uri="{28A0092B-C50C-407E-A947-70E740481C1C}">
                <a14:useLocalDpi xmlns:a14="http://schemas.microsoft.com/office/drawing/2010/main"/>
              </a:ext>
            </a:extLst>
          </a:blip>
          <a:stretch>
            <a:fillRect/>
          </a:stretch>
        </p:blipFill>
        <p:spPr>
          <a:xfrm>
            <a:off x="3203238" y="3397589"/>
            <a:ext cx="645934" cy="971330"/>
          </a:xfrm>
          <a:prstGeom prst="rect">
            <a:avLst/>
          </a:prstGeom>
          <a:ln w="12700">
            <a:miter lim="400000"/>
          </a:ln>
        </p:spPr>
      </p:pic>
      <p:pic>
        <p:nvPicPr>
          <p:cNvPr id="355" name="Bellalu Photography-115.jpg"/>
          <p:cNvPicPr/>
          <p:nvPr/>
        </p:nvPicPr>
        <p:blipFill>
          <a:blip r:embed="rId73" cstate="screen">
            <a:extLst>
              <a:ext uri="{28A0092B-C50C-407E-A947-70E740481C1C}">
                <a14:useLocalDpi xmlns:a14="http://schemas.microsoft.com/office/drawing/2010/main"/>
              </a:ext>
            </a:extLst>
          </a:blip>
          <a:stretch>
            <a:fillRect/>
          </a:stretch>
        </p:blipFill>
        <p:spPr>
          <a:xfrm>
            <a:off x="4486134" y="3397589"/>
            <a:ext cx="645935" cy="971330"/>
          </a:xfrm>
          <a:prstGeom prst="rect">
            <a:avLst/>
          </a:prstGeom>
          <a:ln w="12700">
            <a:miter lim="400000"/>
          </a:ln>
        </p:spPr>
      </p:pic>
      <p:pic>
        <p:nvPicPr>
          <p:cNvPr id="356" name="Bellalu Photography-139.jpg"/>
          <p:cNvPicPr/>
          <p:nvPr/>
        </p:nvPicPr>
        <p:blipFill>
          <a:blip r:embed="rId74" cstate="screen">
            <a:extLst>
              <a:ext uri="{28A0092B-C50C-407E-A947-70E740481C1C}">
                <a14:useLocalDpi xmlns:a14="http://schemas.microsoft.com/office/drawing/2010/main"/>
              </a:ext>
            </a:extLst>
          </a:blip>
          <a:stretch>
            <a:fillRect/>
          </a:stretch>
        </p:blipFill>
        <p:spPr>
          <a:xfrm>
            <a:off x="2561790" y="3397589"/>
            <a:ext cx="645935" cy="971330"/>
          </a:xfrm>
          <a:prstGeom prst="rect">
            <a:avLst/>
          </a:prstGeom>
          <a:ln w="12700">
            <a:miter lim="400000"/>
          </a:ln>
        </p:spPr>
      </p:pic>
      <p:pic>
        <p:nvPicPr>
          <p:cNvPr id="357" name="Bellalu Photography-141.jpg"/>
          <p:cNvPicPr/>
          <p:nvPr/>
        </p:nvPicPr>
        <p:blipFill>
          <a:blip r:embed="rId75" cstate="screen">
            <a:extLst>
              <a:ext uri="{28A0092B-C50C-407E-A947-70E740481C1C}">
                <a14:useLocalDpi xmlns:a14="http://schemas.microsoft.com/office/drawing/2010/main"/>
              </a:ext>
            </a:extLst>
          </a:blip>
          <a:stretch>
            <a:fillRect/>
          </a:stretch>
        </p:blipFill>
        <p:spPr>
          <a:xfrm>
            <a:off x="1926692" y="3397589"/>
            <a:ext cx="645934" cy="971330"/>
          </a:xfrm>
          <a:prstGeom prst="rect">
            <a:avLst/>
          </a:prstGeom>
          <a:ln w="12700">
            <a:miter lim="400000"/>
          </a:ln>
        </p:spPr>
      </p:pic>
      <p:pic>
        <p:nvPicPr>
          <p:cNvPr id="358" name="Bellalu Photography-223.jpg"/>
          <p:cNvPicPr/>
          <p:nvPr/>
        </p:nvPicPr>
        <p:blipFill>
          <a:blip r:embed="rId76" cstate="screen">
            <a:extLst>
              <a:ext uri="{28A0092B-C50C-407E-A947-70E740481C1C}">
                <a14:useLocalDpi xmlns:a14="http://schemas.microsoft.com/office/drawing/2010/main"/>
              </a:ext>
            </a:extLst>
          </a:blip>
          <a:stretch>
            <a:fillRect/>
          </a:stretch>
        </p:blipFill>
        <p:spPr>
          <a:xfrm>
            <a:off x="1285243" y="3397589"/>
            <a:ext cx="645935" cy="971330"/>
          </a:xfrm>
          <a:prstGeom prst="rect">
            <a:avLst/>
          </a:prstGeom>
          <a:ln w="12700">
            <a:miter lim="400000"/>
          </a:ln>
        </p:spPr>
      </p:pic>
      <p:pic>
        <p:nvPicPr>
          <p:cNvPr id="359" name="Bellalu Photography-232.jpg"/>
          <p:cNvPicPr/>
          <p:nvPr/>
        </p:nvPicPr>
        <p:blipFill>
          <a:blip r:embed="rId77" cstate="screen">
            <a:extLst>
              <a:ext uri="{28A0092B-C50C-407E-A947-70E740481C1C}">
                <a14:useLocalDpi xmlns:a14="http://schemas.microsoft.com/office/drawing/2010/main"/>
              </a:ext>
            </a:extLst>
          </a:blip>
          <a:stretch>
            <a:fillRect/>
          </a:stretch>
        </p:blipFill>
        <p:spPr>
          <a:xfrm>
            <a:off x="643795" y="3397589"/>
            <a:ext cx="645935" cy="971330"/>
          </a:xfrm>
          <a:prstGeom prst="rect">
            <a:avLst/>
          </a:prstGeom>
          <a:ln w="12700">
            <a:miter lim="400000"/>
          </a:ln>
        </p:spPr>
      </p:pic>
      <p:pic>
        <p:nvPicPr>
          <p:cNvPr id="360" name="Bellalu Photography-253.jpg"/>
          <p:cNvPicPr/>
          <p:nvPr/>
        </p:nvPicPr>
        <p:blipFill>
          <a:blip r:embed="rId78" cstate="screen">
            <a:extLst>
              <a:ext uri="{28A0092B-C50C-407E-A947-70E740481C1C}">
                <a14:useLocalDpi xmlns:a14="http://schemas.microsoft.com/office/drawing/2010/main"/>
              </a:ext>
            </a:extLst>
          </a:blip>
          <a:stretch>
            <a:fillRect/>
          </a:stretch>
        </p:blipFill>
        <p:spPr>
          <a:xfrm>
            <a:off x="2348" y="3397589"/>
            <a:ext cx="645934" cy="971330"/>
          </a:xfrm>
          <a:prstGeom prst="rect">
            <a:avLst/>
          </a:prstGeom>
          <a:ln w="12700">
            <a:miter lim="400000"/>
          </a:ln>
        </p:spPr>
      </p:pic>
      <p:pic>
        <p:nvPicPr>
          <p:cNvPr id="361" name="Bellalu Photography -19.jpg"/>
          <p:cNvPicPr/>
          <p:nvPr/>
        </p:nvPicPr>
        <p:blipFill>
          <a:blip r:embed="rId79" cstate="screen">
            <a:extLst>
              <a:ext uri="{28A0092B-C50C-407E-A947-70E740481C1C}">
                <a14:useLocalDpi xmlns:a14="http://schemas.microsoft.com/office/drawing/2010/main"/>
              </a:ext>
            </a:extLst>
          </a:blip>
          <a:stretch>
            <a:fillRect/>
          </a:stretch>
        </p:blipFill>
        <p:spPr>
          <a:xfrm>
            <a:off x="11542063" y="2428688"/>
            <a:ext cx="645935" cy="971330"/>
          </a:xfrm>
          <a:prstGeom prst="rect">
            <a:avLst/>
          </a:prstGeom>
          <a:ln w="12700">
            <a:miter lim="400000"/>
          </a:ln>
        </p:spPr>
      </p:pic>
      <p:pic>
        <p:nvPicPr>
          <p:cNvPr id="362" name="Bellalu Photography -81.jpg"/>
          <p:cNvPicPr/>
          <p:nvPr/>
        </p:nvPicPr>
        <p:blipFill>
          <a:blip r:embed="rId80" cstate="screen">
            <a:extLst>
              <a:ext uri="{28A0092B-C50C-407E-A947-70E740481C1C}">
                <a14:useLocalDpi xmlns:a14="http://schemas.microsoft.com/office/drawing/2010/main"/>
              </a:ext>
            </a:extLst>
          </a:blip>
          <a:stretch>
            <a:fillRect/>
          </a:stretch>
        </p:blipFill>
        <p:spPr>
          <a:xfrm>
            <a:off x="10900616" y="2428688"/>
            <a:ext cx="645934" cy="971330"/>
          </a:xfrm>
          <a:prstGeom prst="rect">
            <a:avLst/>
          </a:prstGeom>
          <a:ln w="12700">
            <a:miter lim="400000"/>
          </a:ln>
        </p:spPr>
      </p:pic>
      <p:pic>
        <p:nvPicPr>
          <p:cNvPr id="363" name="Bellalu Photography -105.jpg"/>
          <p:cNvPicPr/>
          <p:nvPr/>
        </p:nvPicPr>
        <p:blipFill>
          <a:blip r:embed="rId81" cstate="screen">
            <a:extLst>
              <a:ext uri="{28A0092B-C50C-407E-A947-70E740481C1C}">
                <a14:useLocalDpi xmlns:a14="http://schemas.microsoft.com/office/drawing/2010/main"/>
              </a:ext>
            </a:extLst>
          </a:blip>
          <a:stretch>
            <a:fillRect/>
          </a:stretch>
        </p:blipFill>
        <p:spPr>
          <a:xfrm>
            <a:off x="10259167" y="2428688"/>
            <a:ext cx="645934" cy="971330"/>
          </a:xfrm>
          <a:prstGeom prst="rect">
            <a:avLst/>
          </a:prstGeom>
          <a:ln w="12700">
            <a:miter lim="400000"/>
          </a:ln>
        </p:spPr>
      </p:pic>
      <p:pic>
        <p:nvPicPr>
          <p:cNvPr id="364" name="Bellalu Photography -174.jpg"/>
          <p:cNvPicPr/>
          <p:nvPr/>
        </p:nvPicPr>
        <p:blipFill>
          <a:blip r:embed="rId82" cstate="screen">
            <a:extLst>
              <a:ext uri="{28A0092B-C50C-407E-A947-70E740481C1C}">
                <a14:useLocalDpi xmlns:a14="http://schemas.microsoft.com/office/drawing/2010/main"/>
              </a:ext>
            </a:extLst>
          </a:blip>
          <a:stretch>
            <a:fillRect/>
          </a:stretch>
        </p:blipFill>
        <p:spPr>
          <a:xfrm>
            <a:off x="9617720" y="2428688"/>
            <a:ext cx="645934" cy="971330"/>
          </a:xfrm>
          <a:prstGeom prst="rect">
            <a:avLst/>
          </a:prstGeom>
          <a:ln w="12700">
            <a:miter lim="400000"/>
          </a:ln>
        </p:spPr>
      </p:pic>
      <p:pic>
        <p:nvPicPr>
          <p:cNvPr id="365" name="Bellalu Photography -249.jpg"/>
          <p:cNvPicPr/>
          <p:nvPr/>
        </p:nvPicPr>
        <p:blipFill>
          <a:blip r:embed="rId83" cstate="screen">
            <a:extLst>
              <a:ext uri="{28A0092B-C50C-407E-A947-70E740481C1C}">
                <a14:useLocalDpi xmlns:a14="http://schemas.microsoft.com/office/drawing/2010/main"/>
              </a:ext>
            </a:extLst>
          </a:blip>
          <a:stretch>
            <a:fillRect/>
          </a:stretch>
        </p:blipFill>
        <p:spPr>
          <a:xfrm>
            <a:off x="8976271" y="2428688"/>
            <a:ext cx="645934" cy="971330"/>
          </a:xfrm>
          <a:prstGeom prst="rect">
            <a:avLst/>
          </a:prstGeom>
          <a:ln w="12700">
            <a:miter lim="400000"/>
          </a:ln>
        </p:spPr>
      </p:pic>
      <p:pic>
        <p:nvPicPr>
          <p:cNvPr id="366" name="Bellalu Photography -272.jpg"/>
          <p:cNvPicPr/>
          <p:nvPr/>
        </p:nvPicPr>
        <p:blipFill>
          <a:blip r:embed="rId84" cstate="screen">
            <a:extLst>
              <a:ext uri="{28A0092B-C50C-407E-A947-70E740481C1C}">
                <a14:useLocalDpi xmlns:a14="http://schemas.microsoft.com/office/drawing/2010/main"/>
              </a:ext>
            </a:extLst>
          </a:blip>
          <a:stretch>
            <a:fillRect/>
          </a:stretch>
        </p:blipFill>
        <p:spPr>
          <a:xfrm>
            <a:off x="8334823" y="2428688"/>
            <a:ext cx="645934" cy="971330"/>
          </a:xfrm>
          <a:prstGeom prst="rect">
            <a:avLst/>
          </a:prstGeom>
          <a:ln w="12700">
            <a:miter lim="400000"/>
          </a:ln>
        </p:spPr>
      </p:pic>
      <p:pic>
        <p:nvPicPr>
          <p:cNvPr id="367" name="Bellalu Photography-2.jpg"/>
          <p:cNvPicPr/>
          <p:nvPr/>
        </p:nvPicPr>
        <p:blipFill>
          <a:blip r:embed="rId85" cstate="screen">
            <a:extLst>
              <a:ext uri="{28A0092B-C50C-407E-A947-70E740481C1C}">
                <a14:useLocalDpi xmlns:a14="http://schemas.microsoft.com/office/drawing/2010/main"/>
              </a:ext>
            </a:extLst>
          </a:blip>
          <a:stretch>
            <a:fillRect/>
          </a:stretch>
        </p:blipFill>
        <p:spPr>
          <a:xfrm>
            <a:off x="7693375" y="2428688"/>
            <a:ext cx="645934" cy="971330"/>
          </a:xfrm>
          <a:prstGeom prst="rect">
            <a:avLst/>
          </a:prstGeom>
          <a:ln w="12700">
            <a:miter lim="400000"/>
          </a:ln>
        </p:spPr>
      </p:pic>
      <p:pic>
        <p:nvPicPr>
          <p:cNvPr id="368" name="Bellalu Photography-17.jpg"/>
          <p:cNvPicPr/>
          <p:nvPr/>
        </p:nvPicPr>
        <p:blipFill>
          <a:blip r:embed="rId86" cstate="screen">
            <a:extLst>
              <a:ext uri="{28A0092B-C50C-407E-A947-70E740481C1C}">
                <a14:useLocalDpi xmlns:a14="http://schemas.microsoft.com/office/drawing/2010/main"/>
              </a:ext>
            </a:extLst>
          </a:blip>
          <a:stretch>
            <a:fillRect/>
          </a:stretch>
        </p:blipFill>
        <p:spPr>
          <a:xfrm>
            <a:off x="7051927" y="2428688"/>
            <a:ext cx="645934" cy="971330"/>
          </a:xfrm>
          <a:prstGeom prst="rect">
            <a:avLst/>
          </a:prstGeom>
          <a:ln w="12700">
            <a:miter lim="400000"/>
          </a:ln>
        </p:spPr>
      </p:pic>
      <p:pic>
        <p:nvPicPr>
          <p:cNvPr id="369" name="Bellalu Photography-18.jpg"/>
          <p:cNvPicPr/>
          <p:nvPr/>
        </p:nvPicPr>
        <p:blipFill>
          <a:blip r:embed="rId87" cstate="screen">
            <a:extLst>
              <a:ext uri="{28A0092B-C50C-407E-A947-70E740481C1C}">
                <a14:useLocalDpi xmlns:a14="http://schemas.microsoft.com/office/drawing/2010/main"/>
              </a:ext>
            </a:extLst>
          </a:blip>
          <a:stretch>
            <a:fillRect/>
          </a:stretch>
        </p:blipFill>
        <p:spPr>
          <a:xfrm>
            <a:off x="6410478" y="2428688"/>
            <a:ext cx="645935" cy="971330"/>
          </a:xfrm>
          <a:prstGeom prst="rect">
            <a:avLst/>
          </a:prstGeom>
          <a:ln w="12700">
            <a:miter lim="400000"/>
          </a:ln>
        </p:spPr>
      </p:pic>
      <p:pic>
        <p:nvPicPr>
          <p:cNvPr id="370" name="Bellalu Photography-90.jpg"/>
          <p:cNvPicPr/>
          <p:nvPr/>
        </p:nvPicPr>
        <p:blipFill>
          <a:blip r:embed="rId88" cstate="screen">
            <a:extLst>
              <a:ext uri="{28A0092B-C50C-407E-A947-70E740481C1C}">
                <a14:useLocalDpi xmlns:a14="http://schemas.microsoft.com/office/drawing/2010/main"/>
              </a:ext>
            </a:extLst>
          </a:blip>
          <a:stretch>
            <a:fillRect/>
          </a:stretch>
        </p:blipFill>
        <p:spPr>
          <a:xfrm>
            <a:off x="1285243" y="2428688"/>
            <a:ext cx="645935" cy="971330"/>
          </a:xfrm>
          <a:prstGeom prst="rect">
            <a:avLst/>
          </a:prstGeom>
          <a:ln w="12700">
            <a:miter lim="400000"/>
          </a:ln>
        </p:spPr>
      </p:pic>
      <p:pic>
        <p:nvPicPr>
          <p:cNvPr id="371" name="Bellalu Photography-131.jpg"/>
          <p:cNvPicPr/>
          <p:nvPr/>
        </p:nvPicPr>
        <p:blipFill>
          <a:blip r:embed="rId89" cstate="screen">
            <a:extLst>
              <a:ext uri="{28A0092B-C50C-407E-A947-70E740481C1C}">
                <a14:useLocalDpi xmlns:a14="http://schemas.microsoft.com/office/drawing/2010/main"/>
              </a:ext>
            </a:extLst>
          </a:blip>
          <a:stretch>
            <a:fillRect/>
          </a:stretch>
        </p:blipFill>
        <p:spPr>
          <a:xfrm>
            <a:off x="5127582" y="2428688"/>
            <a:ext cx="645935" cy="971330"/>
          </a:xfrm>
          <a:prstGeom prst="rect">
            <a:avLst/>
          </a:prstGeom>
          <a:ln w="12700">
            <a:miter lim="400000"/>
          </a:ln>
        </p:spPr>
      </p:pic>
      <p:pic>
        <p:nvPicPr>
          <p:cNvPr id="372" name="Bellalu Photography-134.jpg"/>
          <p:cNvPicPr/>
          <p:nvPr/>
        </p:nvPicPr>
        <p:blipFill>
          <a:blip r:embed="rId90" cstate="screen">
            <a:extLst>
              <a:ext uri="{28A0092B-C50C-407E-A947-70E740481C1C}">
                <a14:useLocalDpi xmlns:a14="http://schemas.microsoft.com/office/drawing/2010/main"/>
              </a:ext>
            </a:extLst>
          </a:blip>
          <a:stretch>
            <a:fillRect/>
          </a:stretch>
        </p:blipFill>
        <p:spPr>
          <a:xfrm>
            <a:off x="4486134" y="2428688"/>
            <a:ext cx="645935" cy="971330"/>
          </a:xfrm>
          <a:prstGeom prst="rect">
            <a:avLst/>
          </a:prstGeom>
          <a:ln w="12700">
            <a:miter lim="400000"/>
          </a:ln>
        </p:spPr>
      </p:pic>
      <p:pic>
        <p:nvPicPr>
          <p:cNvPr id="373" name="Bellalu Photography-143.jpg"/>
          <p:cNvPicPr/>
          <p:nvPr/>
        </p:nvPicPr>
        <p:blipFill>
          <a:blip r:embed="rId91" cstate="screen">
            <a:extLst>
              <a:ext uri="{28A0092B-C50C-407E-A947-70E740481C1C}">
                <a14:useLocalDpi xmlns:a14="http://schemas.microsoft.com/office/drawing/2010/main"/>
              </a:ext>
            </a:extLst>
          </a:blip>
          <a:stretch>
            <a:fillRect/>
          </a:stretch>
        </p:blipFill>
        <p:spPr>
          <a:xfrm>
            <a:off x="3844686" y="2428688"/>
            <a:ext cx="645935" cy="971330"/>
          </a:xfrm>
          <a:prstGeom prst="rect">
            <a:avLst/>
          </a:prstGeom>
          <a:ln w="12700">
            <a:miter lim="400000"/>
          </a:ln>
        </p:spPr>
      </p:pic>
      <p:pic>
        <p:nvPicPr>
          <p:cNvPr id="374" name="Bellalu Photography-164.jpg"/>
          <p:cNvPicPr/>
          <p:nvPr/>
        </p:nvPicPr>
        <p:blipFill>
          <a:blip r:embed="rId92" cstate="screen">
            <a:extLst>
              <a:ext uri="{28A0092B-C50C-407E-A947-70E740481C1C}">
                <a14:useLocalDpi xmlns:a14="http://schemas.microsoft.com/office/drawing/2010/main"/>
              </a:ext>
            </a:extLst>
          </a:blip>
          <a:stretch>
            <a:fillRect/>
          </a:stretch>
        </p:blipFill>
        <p:spPr>
          <a:xfrm>
            <a:off x="3203238" y="2428688"/>
            <a:ext cx="645934" cy="971330"/>
          </a:xfrm>
          <a:prstGeom prst="rect">
            <a:avLst/>
          </a:prstGeom>
          <a:ln w="12700">
            <a:miter lim="400000"/>
          </a:ln>
        </p:spPr>
      </p:pic>
      <p:pic>
        <p:nvPicPr>
          <p:cNvPr id="375" name="Bellalu Photography-188.jpg"/>
          <p:cNvPicPr/>
          <p:nvPr/>
        </p:nvPicPr>
        <p:blipFill>
          <a:blip r:embed="rId93" cstate="screen">
            <a:extLst>
              <a:ext uri="{28A0092B-C50C-407E-A947-70E740481C1C}">
                <a14:useLocalDpi xmlns:a14="http://schemas.microsoft.com/office/drawing/2010/main"/>
              </a:ext>
            </a:extLst>
          </a:blip>
          <a:stretch>
            <a:fillRect/>
          </a:stretch>
        </p:blipFill>
        <p:spPr>
          <a:xfrm>
            <a:off x="2561790" y="2428688"/>
            <a:ext cx="645935" cy="971330"/>
          </a:xfrm>
          <a:prstGeom prst="rect">
            <a:avLst/>
          </a:prstGeom>
          <a:ln w="12700">
            <a:miter lim="400000"/>
          </a:ln>
        </p:spPr>
      </p:pic>
      <p:pic>
        <p:nvPicPr>
          <p:cNvPr id="376" name="Bellalu Photography-199.jpg"/>
          <p:cNvPicPr/>
          <p:nvPr/>
        </p:nvPicPr>
        <p:blipFill>
          <a:blip r:embed="rId94" cstate="screen">
            <a:extLst>
              <a:ext uri="{28A0092B-C50C-407E-A947-70E740481C1C}">
                <a14:useLocalDpi xmlns:a14="http://schemas.microsoft.com/office/drawing/2010/main"/>
              </a:ext>
            </a:extLst>
          </a:blip>
          <a:stretch>
            <a:fillRect/>
          </a:stretch>
        </p:blipFill>
        <p:spPr>
          <a:xfrm>
            <a:off x="1926692" y="2428688"/>
            <a:ext cx="645934" cy="971330"/>
          </a:xfrm>
          <a:prstGeom prst="rect">
            <a:avLst/>
          </a:prstGeom>
          <a:ln w="12700">
            <a:miter lim="400000"/>
          </a:ln>
        </p:spPr>
      </p:pic>
      <p:pic>
        <p:nvPicPr>
          <p:cNvPr id="377" name="Bellalu Photography-216.jpg"/>
          <p:cNvPicPr/>
          <p:nvPr/>
        </p:nvPicPr>
        <p:blipFill>
          <a:blip r:embed="rId95" cstate="screen">
            <a:extLst>
              <a:ext uri="{28A0092B-C50C-407E-A947-70E740481C1C}">
                <a14:useLocalDpi xmlns:a14="http://schemas.microsoft.com/office/drawing/2010/main"/>
              </a:ext>
            </a:extLst>
          </a:blip>
          <a:stretch>
            <a:fillRect/>
          </a:stretch>
        </p:blipFill>
        <p:spPr>
          <a:xfrm>
            <a:off x="5769030" y="2428688"/>
            <a:ext cx="645934" cy="971330"/>
          </a:xfrm>
          <a:prstGeom prst="rect">
            <a:avLst/>
          </a:prstGeom>
          <a:ln w="12700">
            <a:miter lim="400000"/>
          </a:ln>
        </p:spPr>
      </p:pic>
      <p:pic>
        <p:nvPicPr>
          <p:cNvPr id="378" name="Bellalu Photography-235.jpg"/>
          <p:cNvPicPr/>
          <p:nvPr/>
        </p:nvPicPr>
        <p:blipFill>
          <a:blip r:embed="rId96" cstate="screen">
            <a:extLst>
              <a:ext uri="{28A0092B-C50C-407E-A947-70E740481C1C}">
                <a14:useLocalDpi xmlns:a14="http://schemas.microsoft.com/office/drawing/2010/main"/>
              </a:ext>
            </a:extLst>
          </a:blip>
          <a:stretch>
            <a:fillRect/>
          </a:stretch>
        </p:blipFill>
        <p:spPr>
          <a:xfrm>
            <a:off x="643795" y="2428688"/>
            <a:ext cx="645935" cy="971330"/>
          </a:xfrm>
          <a:prstGeom prst="rect">
            <a:avLst/>
          </a:prstGeom>
          <a:ln w="12700">
            <a:miter lim="400000"/>
          </a:ln>
        </p:spPr>
      </p:pic>
      <p:pic>
        <p:nvPicPr>
          <p:cNvPr id="379" name="Bellalu Photography-267.jpg"/>
          <p:cNvPicPr/>
          <p:nvPr/>
        </p:nvPicPr>
        <p:blipFill>
          <a:blip r:embed="rId97" cstate="screen">
            <a:extLst>
              <a:ext uri="{28A0092B-C50C-407E-A947-70E740481C1C}">
                <a14:useLocalDpi xmlns:a14="http://schemas.microsoft.com/office/drawing/2010/main"/>
              </a:ext>
            </a:extLst>
          </a:blip>
          <a:stretch>
            <a:fillRect/>
          </a:stretch>
        </p:blipFill>
        <p:spPr>
          <a:xfrm>
            <a:off x="2348" y="2428688"/>
            <a:ext cx="645934" cy="971330"/>
          </a:xfrm>
          <a:prstGeom prst="rect">
            <a:avLst/>
          </a:prstGeom>
          <a:ln w="12700">
            <a:miter lim="400000"/>
          </a:ln>
        </p:spPr>
      </p:pic>
      <p:pic>
        <p:nvPicPr>
          <p:cNvPr id="380" name="Bellalu Photography -16.jpg"/>
          <p:cNvPicPr/>
          <p:nvPr/>
        </p:nvPicPr>
        <p:blipFill>
          <a:blip r:embed="rId98" cstate="screen">
            <a:extLst>
              <a:ext uri="{28A0092B-C50C-407E-A947-70E740481C1C}">
                <a14:useLocalDpi xmlns:a14="http://schemas.microsoft.com/office/drawing/2010/main"/>
              </a:ext>
            </a:extLst>
          </a:blip>
          <a:stretch>
            <a:fillRect/>
          </a:stretch>
        </p:blipFill>
        <p:spPr>
          <a:xfrm>
            <a:off x="1926692" y="1463965"/>
            <a:ext cx="645934" cy="971330"/>
          </a:xfrm>
          <a:prstGeom prst="rect">
            <a:avLst/>
          </a:prstGeom>
          <a:ln w="12700">
            <a:miter lim="400000"/>
          </a:ln>
        </p:spPr>
      </p:pic>
      <p:pic>
        <p:nvPicPr>
          <p:cNvPr id="381" name="Bellalu Photography -20.jpg"/>
          <p:cNvPicPr/>
          <p:nvPr/>
        </p:nvPicPr>
        <p:blipFill>
          <a:blip r:embed="rId99" cstate="screen">
            <a:extLst>
              <a:ext uri="{28A0092B-C50C-407E-A947-70E740481C1C}">
                <a14:useLocalDpi xmlns:a14="http://schemas.microsoft.com/office/drawing/2010/main"/>
              </a:ext>
            </a:extLst>
          </a:blip>
          <a:stretch>
            <a:fillRect/>
          </a:stretch>
        </p:blipFill>
        <p:spPr>
          <a:xfrm>
            <a:off x="11542063" y="1463965"/>
            <a:ext cx="645935" cy="971330"/>
          </a:xfrm>
          <a:prstGeom prst="rect">
            <a:avLst/>
          </a:prstGeom>
          <a:ln w="12700">
            <a:miter lim="400000"/>
          </a:ln>
        </p:spPr>
      </p:pic>
      <p:pic>
        <p:nvPicPr>
          <p:cNvPr id="382" name="Bellalu Photography -84.jpg"/>
          <p:cNvPicPr/>
          <p:nvPr/>
        </p:nvPicPr>
        <p:blipFill>
          <a:blip r:embed="rId100" cstate="screen">
            <a:extLst>
              <a:ext uri="{28A0092B-C50C-407E-A947-70E740481C1C}">
                <a14:useLocalDpi xmlns:a14="http://schemas.microsoft.com/office/drawing/2010/main"/>
              </a:ext>
            </a:extLst>
          </a:blip>
          <a:stretch>
            <a:fillRect/>
          </a:stretch>
        </p:blipFill>
        <p:spPr>
          <a:xfrm>
            <a:off x="10900616" y="1463965"/>
            <a:ext cx="645934" cy="971330"/>
          </a:xfrm>
          <a:prstGeom prst="rect">
            <a:avLst/>
          </a:prstGeom>
          <a:ln w="12700">
            <a:miter lim="400000"/>
          </a:ln>
        </p:spPr>
      </p:pic>
      <p:pic>
        <p:nvPicPr>
          <p:cNvPr id="383" name="Bellalu Photography -107.jpg"/>
          <p:cNvPicPr/>
          <p:nvPr/>
        </p:nvPicPr>
        <p:blipFill>
          <a:blip r:embed="rId101" cstate="screen">
            <a:extLst>
              <a:ext uri="{28A0092B-C50C-407E-A947-70E740481C1C}">
                <a14:useLocalDpi xmlns:a14="http://schemas.microsoft.com/office/drawing/2010/main"/>
              </a:ext>
            </a:extLst>
          </a:blip>
          <a:stretch>
            <a:fillRect/>
          </a:stretch>
        </p:blipFill>
        <p:spPr>
          <a:xfrm>
            <a:off x="10259167" y="1463965"/>
            <a:ext cx="645934" cy="971330"/>
          </a:xfrm>
          <a:prstGeom prst="rect">
            <a:avLst/>
          </a:prstGeom>
          <a:ln w="12700">
            <a:miter lim="400000"/>
          </a:ln>
        </p:spPr>
      </p:pic>
      <p:pic>
        <p:nvPicPr>
          <p:cNvPr id="384" name="Bellalu Photography -177.jpg"/>
          <p:cNvPicPr/>
          <p:nvPr/>
        </p:nvPicPr>
        <p:blipFill>
          <a:blip r:embed="rId102" cstate="screen">
            <a:extLst>
              <a:ext uri="{28A0092B-C50C-407E-A947-70E740481C1C}">
                <a14:useLocalDpi xmlns:a14="http://schemas.microsoft.com/office/drawing/2010/main"/>
              </a:ext>
            </a:extLst>
          </a:blip>
          <a:stretch>
            <a:fillRect/>
          </a:stretch>
        </p:blipFill>
        <p:spPr>
          <a:xfrm>
            <a:off x="9617720" y="1463965"/>
            <a:ext cx="645934" cy="971330"/>
          </a:xfrm>
          <a:prstGeom prst="rect">
            <a:avLst/>
          </a:prstGeom>
          <a:ln w="12700">
            <a:miter lim="400000"/>
          </a:ln>
        </p:spPr>
      </p:pic>
      <p:pic>
        <p:nvPicPr>
          <p:cNvPr id="385" name="Bellalu Photography -246.jpg"/>
          <p:cNvPicPr/>
          <p:nvPr/>
        </p:nvPicPr>
        <p:blipFill>
          <a:blip r:embed="rId103" cstate="screen">
            <a:extLst>
              <a:ext uri="{28A0092B-C50C-407E-A947-70E740481C1C}">
                <a14:useLocalDpi xmlns:a14="http://schemas.microsoft.com/office/drawing/2010/main"/>
              </a:ext>
            </a:extLst>
          </a:blip>
          <a:stretch>
            <a:fillRect/>
          </a:stretch>
        </p:blipFill>
        <p:spPr>
          <a:xfrm>
            <a:off x="3844686" y="1463965"/>
            <a:ext cx="645935" cy="971330"/>
          </a:xfrm>
          <a:prstGeom prst="rect">
            <a:avLst/>
          </a:prstGeom>
          <a:ln w="12700">
            <a:miter lim="400000"/>
          </a:ln>
        </p:spPr>
      </p:pic>
      <p:pic>
        <p:nvPicPr>
          <p:cNvPr id="386" name="Bellalu Photography -261.jpg"/>
          <p:cNvPicPr/>
          <p:nvPr/>
        </p:nvPicPr>
        <p:blipFill>
          <a:blip r:embed="rId104" cstate="screen">
            <a:extLst>
              <a:ext uri="{28A0092B-C50C-407E-A947-70E740481C1C}">
                <a14:useLocalDpi xmlns:a14="http://schemas.microsoft.com/office/drawing/2010/main"/>
              </a:ext>
            </a:extLst>
          </a:blip>
          <a:stretch>
            <a:fillRect/>
          </a:stretch>
        </p:blipFill>
        <p:spPr>
          <a:xfrm>
            <a:off x="8976271" y="1463965"/>
            <a:ext cx="645934" cy="971330"/>
          </a:xfrm>
          <a:prstGeom prst="rect">
            <a:avLst/>
          </a:prstGeom>
          <a:ln w="12700">
            <a:miter lim="400000"/>
          </a:ln>
        </p:spPr>
      </p:pic>
      <p:pic>
        <p:nvPicPr>
          <p:cNvPr id="387" name="Bellalu Photography -271.jpg"/>
          <p:cNvPicPr/>
          <p:nvPr/>
        </p:nvPicPr>
        <p:blipFill>
          <a:blip r:embed="rId105" cstate="screen">
            <a:extLst>
              <a:ext uri="{28A0092B-C50C-407E-A947-70E740481C1C}">
                <a14:useLocalDpi xmlns:a14="http://schemas.microsoft.com/office/drawing/2010/main"/>
              </a:ext>
            </a:extLst>
          </a:blip>
          <a:stretch>
            <a:fillRect/>
          </a:stretch>
        </p:blipFill>
        <p:spPr>
          <a:xfrm>
            <a:off x="8334823" y="1463965"/>
            <a:ext cx="645934" cy="971330"/>
          </a:xfrm>
          <a:prstGeom prst="rect">
            <a:avLst/>
          </a:prstGeom>
          <a:ln w="12700">
            <a:miter lim="400000"/>
          </a:ln>
        </p:spPr>
      </p:pic>
      <p:pic>
        <p:nvPicPr>
          <p:cNvPr id="388" name="Bellalu Photography-21.jpg"/>
          <p:cNvPicPr/>
          <p:nvPr/>
        </p:nvPicPr>
        <p:blipFill>
          <a:blip r:embed="rId106" cstate="screen">
            <a:extLst>
              <a:ext uri="{28A0092B-C50C-407E-A947-70E740481C1C}">
                <a14:useLocalDpi xmlns:a14="http://schemas.microsoft.com/office/drawing/2010/main"/>
              </a:ext>
            </a:extLst>
          </a:blip>
          <a:stretch>
            <a:fillRect/>
          </a:stretch>
        </p:blipFill>
        <p:spPr>
          <a:xfrm>
            <a:off x="7693375" y="1463965"/>
            <a:ext cx="645934" cy="971330"/>
          </a:xfrm>
          <a:prstGeom prst="rect">
            <a:avLst/>
          </a:prstGeom>
          <a:ln w="12700">
            <a:miter lim="400000"/>
          </a:ln>
        </p:spPr>
      </p:pic>
      <p:pic>
        <p:nvPicPr>
          <p:cNvPr id="389" name="Bellalu Photography-41.jpg"/>
          <p:cNvPicPr/>
          <p:nvPr/>
        </p:nvPicPr>
        <p:blipFill>
          <a:blip r:embed="rId107" cstate="screen">
            <a:extLst>
              <a:ext uri="{28A0092B-C50C-407E-A947-70E740481C1C}">
                <a14:useLocalDpi xmlns:a14="http://schemas.microsoft.com/office/drawing/2010/main"/>
              </a:ext>
            </a:extLst>
          </a:blip>
          <a:stretch>
            <a:fillRect/>
          </a:stretch>
        </p:blipFill>
        <p:spPr>
          <a:xfrm>
            <a:off x="7051927" y="1463965"/>
            <a:ext cx="645934" cy="971330"/>
          </a:xfrm>
          <a:prstGeom prst="rect">
            <a:avLst/>
          </a:prstGeom>
          <a:ln w="12700">
            <a:miter lim="400000"/>
          </a:ln>
        </p:spPr>
      </p:pic>
      <p:pic>
        <p:nvPicPr>
          <p:cNvPr id="390" name="Bellalu Photography-70.jpg"/>
          <p:cNvPicPr/>
          <p:nvPr/>
        </p:nvPicPr>
        <p:blipFill>
          <a:blip r:embed="rId108" cstate="screen">
            <a:extLst>
              <a:ext uri="{28A0092B-C50C-407E-A947-70E740481C1C}">
                <a14:useLocalDpi xmlns:a14="http://schemas.microsoft.com/office/drawing/2010/main"/>
              </a:ext>
            </a:extLst>
          </a:blip>
          <a:stretch>
            <a:fillRect/>
          </a:stretch>
        </p:blipFill>
        <p:spPr>
          <a:xfrm>
            <a:off x="6410478" y="1463965"/>
            <a:ext cx="645935" cy="971330"/>
          </a:xfrm>
          <a:prstGeom prst="rect">
            <a:avLst/>
          </a:prstGeom>
          <a:ln w="12700">
            <a:miter lim="400000"/>
          </a:ln>
        </p:spPr>
      </p:pic>
      <p:pic>
        <p:nvPicPr>
          <p:cNvPr id="391" name="Bellalu Photography-71.jpg"/>
          <p:cNvPicPr/>
          <p:nvPr/>
        </p:nvPicPr>
        <p:blipFill>
          <a:blip r:embed="rId109" cstate="screen">
            <a:extLst>
              <a:ext uri="{28A0092B-C50C-407E-A947-70E740481C1C}">
                <a14:useLocalDpi xmlns:a14="http://schemas.microsoft.com/office/drawing/2010/main"/>
              </a:ext>
            </a:extLst>
          </a:blip>
          <a:stretch>
            <a:fillRect/>
          </a:stretch>
        </p:blipFill>
        <p:spPr>
          <a:xfrm>
            <a:off x="5769030" y="1463965"/>
            <a:ext cx="645934" cy="971330"/>
          </a:xfrm>
          <a:prstGeom prst="rect">
            <a:avLst/>
          </a:prstGeom>
          <a:ln w="12700">
            <a:miter lim="400000"/>
          </a:ln>
        </p:spPr>
      </p:pic>
      <p:pic>
        <p:nvPicPr>
          <p:cNvPr id="392" name="Bellalu Photography-102.jpg"/>
          <p:cNvPicPr/>
          <p:nvPr/>
        </p:nvPicPr>
        <p:blipFill>
          <a:blip r:embed="rId110" cstate="screen">
            <a:extLst>
              <a:ext uri="{28A0092B-C50C-407E-A947-70E740481C1C}">
                <a14:useLocalDpi xmlns:a14="http://schemas.microsoft.com/office/drawing/2010/main"/>
              </a:ext>
            </a:extLst>
          </a:blip>
          <a:stretch>
            <a:fillRect/>
          </a:stretch>
        </p:blipFill>
        <p:spPr>
          <a:xfrm>
            <a:off x="5127582" y="1463965"/>
            <a:ext cx="645935" cy="971330"/>
          </a:xfrm>
          <a:prstGeom prst="rect">
            <a:avLst/>
          </a:prstGeom>
          <a:ln w="12700">
            <a:miter lim="400000"/>
          </a:ln>
        </p:spPr>
      </p:pic>
      <p:pic>
        <p:nvPicPr>
          <p:cNvPr id="393" name="Bellalu Photography-152.jpg"/>
          <p:cNvPicPr/>
          <p:nvPr/>
        </p:nvPicPr>
        <p:blipFill>
          <a:blip r:embed="rId111" cstate="screen">
            <a:extLst>
              <a:ext uri="{28A0092B-C50C-407E-A947-70E740481C1C}">
                <a14:useLocalDpi xmlns:a14="http://schemas.microsoft.com/office/drawing/2010/main"/>
              </a:ext>
            </a:extLst>
          </a:blip>
          <a:stretch>
            <a:fillRect/>
          </a:stretch>
        </p:blipFill>
        <p:spPr>
          <a:xfrm>
            <a:off x="4486134" y="1463965"/>
            <a:ext cx="645935" cy="971330"/>
          </a:xfrm>
          <a:prstGeom prst="rect">
            <a:avLst/>
          </a:prstGeom>
          <a:ln w="12700">
            <a:miter lim="400000"/>
          </a:ln>
        </p:spPr>
      </p:pic>
      <p:pic>
        <p:nvPicPr>
          <p:cNvPr id="394" name="Bellalu Photography-167.jpg"/>
          <p:cNvPicPr/>
          <p:nvPr/>
        </p:nvPicPr>
        <p:blipFill>
          <a:blip r:embed="rId112" cstate="screen">
            <a:extLst>
              <a:ext uri="{28A0092B-C50C-407E-A947-70E740481C1C}">
                <a14:useLocalDpi xmlns:a14="http://schemas.microsoft.com/office/drawing/2010/main"/>
              </a:ext>
            </a:extLst>
          </a:blip>
          <a:stretch>
            <a:fillRect/>
          </a:stretch>
        </p:blipFill>
        <p:spPr>
          <a:xfrm>
            <a:off x="3203238" y="1463965"/>
            <a:ext cx="645934" cy="971330"/>
          </a:xfrm>
          <a:prstGeom prst="rect">
            <a:avLst/>
          </a:prstGeom>
          <a:ln w="12700">
            <a:miter lim="400000"/>
          </a:ln>
        </p:spPr>
      </p:pic>
      <p:pic>
        <p:nvPicPr>
          <p:cNvPr id="395" name="Bellalu Photography-181.jpg"/>
          <p:cNvPicPr/>
          <p:nvPr/>
        </p:nvPicPr>
        <p:blipFill>
          <a:blip r:embed="rId113" cstate="screen">
            <a:extLst>
              <a:ext uri="{28A0092B-C50C-407E-A947-70E740481C1C}">
                <a14:useLocalDpi xmlns:a14="http://schemas.microsoft.com/office/drawing/2010/main"/>
              </a:ext>
            </a:extLst>
          </a:blip>
          <a:stretch>
            <a:fillRect/>
          </a:stretch>
        </p:blipFill>
        <p:spPr>
          <a:xfrm>
            <a:off x="2561790" y="1463965"/>
            <a:ext cx="645935" cy="971330"/>
          </a:xfrm>
          <a:prstGeom prst="rect">
            <a:avLst/>
          </a:prstGeom>
          <a:ln w="12700">
            <a:miter lim="400000"/>
          </a:ln>
        </p:spPr>
      </p:pic>
      <p:pic>
        <p:nvPicPr>
          <p:cNvPr id="396" name="Bellalu Photography-220.jpg"/>
          <p:cNvPicPr/>
          <p:nvPr/>
        </p:nvPicPr>
        <p:blipFill>
          <a:blip r:embed="rId114" cstate="screen">
            <a:extLst>
              <a:ext uri="{28A0092B-C50C-407E-A947-70E740481C1C}">
                <a14:useLocalDpi xmlns:a14="http://schemas.microsoft.com/office/drawing/2010/main"/>
              </a:ext>
            </a:extLst>
          </a:blip>
          <a:stretch>
            <a:fillRect/>
          </a:stretch>
        </p:blipFill>
        <p:spPr>
          <a:xfrm>
            <a:off x="1285243" y="1463965"/>
            <a:ext cx="645935" cy="971330"/>
          </a:xfrm>
          <a:prstGeom prst="rect">
            <a:avLst/>
          </a:prstGeom>
          <a:ln w="12700">
            <a:miter lim="400000"/>
          </a:ln>
        </p:spPr>
      </p:pic>
      <p:pic>
        <p:nvPicPr>
          <p:cNvPr id="397" name="Bellalu Photography-239.jpg"/>
          <p:cNvPicPr/>
          <p:nvPr/>
        </p:nvPicPr>
        <p:blipFill>
          <a:blip r:embed="rId115" cstate="screen">
            <a:extLst>
              <a:ext uri="{28A0092B-C50C-407E-A947-70E740481C1C}">
                <a14:useLocalDpi xmlns:a14="http://schemas.microsoft.com/office/drawing/2010/main"/>
              </a:ext>
            </a:extLst>
          </a:blip>
          <a:stretch>
            <a:fillRect/>
          </a:stretch>
        </p:blipFill>
        <p:spPr>
          <a:xfrm>
            <a:off x="643795" y="1463965"/>
            <a:ext cx="645935" cy="971330"/>
          </a:xfrm>
          <a:prstGeom prst="rect">
            <a:avLst/>
          </a:prstGeom>
          <a:ln w="12700">
            <a:miter lim="400000"/>
          </a:ln>
        </p:spPr>
      </p:pic>
      <p:pic>
        <p:nvPicPr>
          <p:cNvPr id="398" name="Bellalu Photography-268.jpg"/>
          <p:cNvPicPr/>
          <p:nvPr/>
        </p:nvPicPr>
        <p:blipFill>
          <a:blip r:embed="rId116" cstate="screen">
            <a:extLst>
              <a:ext uri="{28A0092B-C50C-407E-A947-70E740481C1C}">
                <a14:useLocalDpi xmlns:a14="http://schemas.microsoft.com/office/drawing/2010/main"/>
              </a:ext>
            </a:extLst>
          </a:blip>
          <a:stretch>
            <a:fillRect/>
          </a:stretch>
        </p:blipFill>
        <p:spPr>
          <a:xfrm>
            <a:off x="2348" y="1463965"/>
            <a:ext cx="645934" cy="971330"/>
          </a:xfrm>
          <a:prstGeom prst="rect">
            <a:avLst/>
          </a:prstGeom>
          <a:ln w="12700">
            <a:miter lim="400000"/>
          </a:ln>
        </p:spPr>
      </p:pic>
      <p:pic>
        <p:nvPicPr>
          <p:cNvPr id="399" name="Bellalu Photography -23.jpg"/>
          <p:cNvPicPr/>
          <p:nvPr/>
        </p:nvPicPr>
        <p:blipFill>
          <a:blip r:embed="rId117" cstate="screen">
            <a:extLst>
              <a:ext uri="{28A0092B-C50C-407E-A947-70E740481C1C}">
                <a14:useLocalDpi xmlns:a14="http://schemas.microsoft.com/office/drawing/2010/main"/>
              </a:ext>
            </a:extLst>
          </a:blip>
          <a:stretch>
            <a:fillRect/>
          </a:stretch>
        </p:blipFill>
        <p:spPr>
          <a:xfrm>
            <a:off x="11542063" y="498964"/>
            <a:ext cx="645935" cy="971330"/>
          </a:xfrm>
          <a:prstGeom prst="rect">
            <a:avLst/>
          </a:prstGeom>
          <a:ln w="12700">
            <a:miter lim="400000"/>
          </a:ln>
        </p:spPr>
      </p:pic>
      <p:pic>
        <p:nvPicPr>
          <p:cNvPr id="400" name="Bellalu Photography -85.jpg"/>
          <p:cNvPicPr/>
          <p:nvPr/>
        </p:nvPicPr>
        <p:blipFill>
          <a:blip r:embed="rId118" cstate="screen">
            <a:extLst>
              <a:ext uri="{28A0092B-C50C-407E-A947-70E740481C1C}">
                <a14:useLocalDpi xmlns:a14="http://schemas.microsoft.com/office/drawing/2010/main"/>
              </a:ext>
            </a:extLst>
          </a:blip>
          <a:stretch>
            <a:fillRect/>
          </a:stretch>
        </p:blipFill>
        <p:spPr>
          <a:xfrm>
            <a:off x="10900616" y="498964"/>
            <a:ext cx="645934" cy="971330"/>
          </a:xfrm>
          <a:prstGeom prst="rect">
            <a:avLst/>
          </a:prstGeom>
          <a:ln w="12700">
            <a:miter lim="400000"/>
          </a:ln>
        </p:spPr>
      </p:pic>
      <p:pic>
        <p:nvPicPr>
          <p:cNvPr id="401" name="Bellalu Photography -110.jpg"/>
          <p:cNvPicPr/>
          <p:nvPr/>
        </p:nvPicPr>
        <p:blipFill>
          <a:blip r:embed="rId119" cstate="screen">
            <a:extLst>
              <a:ext uri="{28A0092B-C50C-407E-A947-70E740481C1C}">
                <a14:useLocalDpi xmlns:a14="http://schemas.microsoft.com/office/drawing/2010/main"/>
              </a:ext>
            </a:extLst>
          </a:blip>
          <a:stretch>
            <a:fillRect/>
          </a:stretch>
        </p:blipFill>
        <p:spPr>
          <a:xfrm>
            <a:off x="10259167" y="498964"/>
            <a:ext cx="645934" cy="971330"/>
          </a:xfrm>
          <a:prstGeom prst="rect">
            <a:avLst/>
          </a:prstGeom>
          <a:ln w="12700">
            <a:miter lim="400000"/>
          </a:ln>
        </p:spPr>
      </p:pic>
      <p:pic>
        <p:nvPicPr>
          <p:cNvPr id="402" name="Bellalu Photography -181.jpg"/>
          <p:cNvPicPr/>
          <p:nvPr/>
        </p:nvPicPr>
        <p:blipFill>
          <a:blip r:embed="rId120" cstate="screen">
            <a:extLst>
              <a:ext uri="{28A0092B-C50C-407E-A947-70E740481C1C}">
                <a14:useLocalDpi xmlns:a14="http://schemas.microsoft.com/office/drawing/2010/main"/>
              </a:ext>
            </a:extLst>
          </a:blip>
          <a:stretch>
            <a:fillRect/>
          </a:stretch>
        </p:blipFill>
        <p:spPr>
          <a:xfrm>
            <a:off x="9617720" y="498964"/>
            <a:ext cx="645934" cy="971330"/>
          </a:xfrm>
          <a:prstGeom prst="rect">
            <a:avLst/>
          </a:prstGeom>
          <a:ln w="12700">
            <a:miter lim="400000"/>
          </a:ln>
        </p:spPr>
      </p:pic>
      <p:pic>
        <p:nvPicPr>
          <p:cNvPr id="403" name="Bellalu Photography -257.jpg"/>
          <p:cNvPicPr/>
          <p:nvPr/>
        </p:nvPicPr>
        <p:blipFill>
          <a:blip r:embed="rId121" cstate="screen">
            <a:extLst>
              <a:ext uri="{28A0092B-C50C-407E-A947-70E740481C1C}">
                <a14:useLocalDpi xmlns:a14="http://schemas.microsoft.com/office/drawing/2010/main"/>
              </a:ext>
            </a:extLst>
          </a:blip>
          <a:stretch>
            <a:fillRect/>
          </a:stretch>
        </p:blipFill>
        <p:spPr>
          <a:xfrm>
            <a:off x="8976271" y="498964"/>
            <a:ext cx="645934" cy="971330"/>
          </a:xfrm>
          <a:prstGeom prst="rect">
            <a:avLst/>
          </a:prstGeom>
          <a:ln w="12700">
            <a:miter lim="400000"/>
          </a:ln>
        </p:spPr>
      </p:pic>
      <p:pic>
        <p:nvPicPr>
          <p:cNvPr id="404" name="Bellalu Photography -266.jpg"/>
          <p:cNvPicPr/>
          <p:nvPr/>
        </p:nvPicPr>
        <p:blipFill>
          <a:blip r:embed="rId122" cstate="screen">
            <a:extLst>
              <a:ext uri="{28A0092B-C50C-407E-A947-70E740481C1C}">
                <a14:useLocalDpi xmlns:a14="http://schemas.microsoft.com/office/drawing/2010/main"/>
              </a:ext>
            </a:extLst>
          </a:blip>
          <a:stretch>
            <a:fillRect/>
          </a:stretch>
        </p:blipFill>
        <p:spPr>
          <a:xfrm>
            <a:off x="8334823" y="498964"/>
            <a:ext cx="645934" cy="971330"/>
          </a:xfrm>
          <a:prstGeom prst="rect">
            <a:avLst/>
          </a:prstGeom>
          <a:ln w="12700">
            <a:miter lim="400000"/>
          </a:ln>
        </p:spPr>
      </p:pic>
      <p:pic>
        <p:nvPicPr>
          <p:cNvPr id="405" name="Bellalu Photography -279.jpg"/>
          <p:cNvPicPr/>
          <p:nvPr/>
        </p:nvPicPr>
        <p:blipFill>
          <a:blip r:embed="rId123" cstate="screen">
            <a:extLst>
              <a:ext uri="{28A0092B-C50C-407E-A947-70E740481C1C}">
                <a14:useLocalDpi xmlns:a14="http://schemas.microsoft.com/office/drawing/2010/main"/>
              </a:ext>
            </a:extLst>
          </a:blip>
          <a:stretch>
            <a:fillRect/>
          </a:stretch>
        </p:blipFill>
        <p:spPr>
          <a:xfrm>
            <a:off x="7693375" y="498964"/>
            <a:ext cx="645934" cy="971330"/>
          </a:xfrm>
          <a:prstGeom prst="rect">
            <a:avLst/>
          </a:prstGeom>
          <a:ln w="12700">
            <a:miter lim="400000"/>
          </a:ln>
        </p:spPr>
      </p:pic>
      <p:pic>
        <p:nvPicPr>
          <p:cNvPr id="406" name="Bellalu Photography -288.jpg"/>
          <p:cNvPicPr/>
          <p:nvPr/>
        </p:nvPicPr>
        <p:blipFill>
          <a:blip r:embed="rId124" cstate="screen">
            <a:extLst>
              <a:ext uri="{28A0092B-C50C-407E-A947-70E740481C1C}">
                <a14:useLocalDpi xmlns:a14="http://schemas.microsoft.com/office/drawing/2010/main"/>
              </a:ext>
            </a:extLst>
          </a:blip>
          <a:stretch>
            <a:fillRect/>
          </a:stretch>
        </p:blipFill>
        <p:spPr>
          <a:xfrm>
            <a:off x="7051927" y="498964"/>
            <a:ext cx="645934" cy="971330"/>
          </a:xfrm>
          <a:prstGeom prst="rect">
            <a:avLst/>
          </a:prstGeom>
          <a:ln w="12700">
            <a:miter lim="400000"/>
          </a:ln>
        </p:spPr>
      </p:pic>
      <p:pic>
        <p:nvPicPr>
          <p:cNvPr id="407" name="Bellalu Photography-31.jpg"/>
          <p:cNvPicPr/>
          <p:nvPr/>
        </p:nvPicPr>
        <p:blipFill>
          <a:blip r:embed="rId125" cstate="screen">
            <a:extLst>
              <a:ext uri="{28A0092B-C50C-407E-A947-70E740481C1C}">
                <a14:useLocalDpi xmlns:a14="http://schemas.microsoft.com/office/drawing/2010/main"/>
              </a:ext>
            </a:extLst>
          </a:blip>
          <a:stretch>
            <a:fillRect/>
          </a:stretch>
        </p:blipFill>
        <p:spPr>
          <a:xfrm>
            <a:off x="6410478" y="498964"/>
            <a:ext cx="645935" cy="971330"/>
          </a:xfrm>
          <a:prstGeom prst="rect">
            <a:avLst/>
          </a:prstGeom>
          <a:ln w="12700">
            <a:miter lim="400000"/>
          </a:ln>
        </p:spPr>
      </p:pic>
      <p:pic>
        <p:nvPicPr>
          <p:cNvPr id="408" name="Bellalu Photography-57.jpg"/>
          <p:cNvPicPr/>
          <p:nvPr/>
        </p:nvPicPr>
        <p:blipFill>
          <a:blip r:embed="rId126" cstate="screen">
            <a:extLst>
              <a:ext uri="{28A0092B-C50C-407E-A947-70E740481C1C}">
                <a14:useLocalDpi xmlns:a14="http://schemas.microsoft.com/office/drawing/2010/main"/>
              </a:ext>
            </a:extLst>
          </a:blip>
          <a:stretch>
            <a:fillRect/>
          </a:stretch>
        </p:blipFill>
        <p:spPr>
          <a:xfrm>
            <a:off x="5769030" y="498964"/>
            <a:ext cx="645934" cy="971330"/>
          </a:xfrm>
          <a:prstGeom prst="rect">
            <a:avLst/>
          </a:prstGeom>
          <a:ln w="12700">
            <a:miter lim="400000"/>
          </a:ln>
        </p:spPr>
      </p:pic>
      <p:pic>
        <p:nvPicPr>
          <p:cNvPr id="409" name="Bellalu Photography-95.jpg"/>
          <p:cNvPicPr/>
          <p:nvPr/>
        </p:nvPicPr>
        <p:blipFill>
          <a:blip r:embed="rId127" cstate="screen">
            <a:extLst>
              <a:ext uri="{28A0092B-C50C-407E-A947-70E740481C1C}">
                <a14:useLocalDpi xmlns:a14="http://schemas.microsoft.com/office/drawing/2010/main"/>
              </a:ext>
            </a:extLst>
          </a:blip>
          <a:stretch>
            <a:fillRect/>
          </a:stretch>
        </p:blipFill>
        <p:spPr>
          <a:xfrm>
            <a:off x="5127582" y="498964"/>
            <a:ext cx="645935" cy="971330"/>
          </a:xfrm>
          <a:prstGeom prst="rect">
            <a:avLst/>
          </a:prstGeom>
          <a:ln w="12700">
            <a:miter lim="400000"/>
          </a:ln>
        </p:spPr>
      </p:pic>
      <p:pic>
        <p:nvPicPr>
          <p:cNvPr id="410" name="Bellalu Photography-119.jpg"/>
          <p:cNvPicPr/>
          <p:nvPr/>
        </p:nvPicPr>
        <p:blipFill>
          <a:blip r:embed="rId128" cstate="screen">
            <a:extLst>
              <a:ext uri="{28A0092B-C50C-407E-A947-70E740481C1C}">
                <a14:useLocalDpi xmlns:a14="http://schemas.microsoft.com/office/drawing/2010/main"/>
              </a:ext>
            </a:extLst>
          </a:blip>
          <a:stretch>
            <a:fillRect/>
          </a:stretch>
        </p:blipFill>
        <p:spPr>
          <a:xfrm>
            <a:off x="4486134" y="498964"/>
            <a:ext cx="645935" cy="971330"/>
          </a:xfrm>
          <a:prstGeom prst="rect">
            <a:avLst/>
          </a:prstGeom>
          <a:ln w="12700">
            <a:miter lim="400000"/>
          </a:ln>
        </p:spPr>
      </p:pic>
      <p:pic>
        <p:nvPicPr>
          <p:cNvPr id="411" name="Bellalu Photography-158.jpg"/>
          <p:cNvPicPr/>
          <p:nvPr/>
        </p:nvPicPr>
        <p:blipFill>
          <a:blip r:embed="rId129" cstate="screen">
            <a:extLst>
              <a:ext uri="{28A0092B-C50C-407E-A947-70E740481C1C}">
                <a14:useLocalDpi xmlns:a14="http://schemas.microsoft.com/office/drawing/2010/main"/>
              </a:ext>
            </a:extLst>
          </a:blip>
          <a:stretch>
            <a:fillRect/>
          </a:stretch>
        </p:blipFill>
        <p:spPr>
          <a:xfrm>
            <a:off x="3844686" y="498964"/>
            <a:ext cx="645935" cy="971330"/>
          </a:xfrm>
          <a:prstGeom prst="rect">
            <a:avLst/>
          </a:prstGeom>
          <a:ln w="12700">
            <a:miter lim="400000"/>
          </a:ln>
        </p:spPr>
      </p:pic>
      <p:pic>
        <p:nvPicPr>
          <p:cNvPr id="412" name="Bellalu Photography-176.jpg"/>
          <p:cNvPicPr/>
          <p:nvPr/>
        </p:nvPicPr>
        <p:blipFill>
          <a:blip r:embed="rId130" cstate="screen">
            <a:extLst>
              <a:ext uri="{28A0092B-C50C-407E-A947-70E740481C1C}">
                <a14:useLocalDpi xmlns:a14="http://schemas.microsoft.com/office/drawing/2010/main"/>
              </a:ext>
            </a:extLst>
          </a:blip>
          <a:stretch>
            <a:fillRect/>
          </a:stretch>
        </p:blipFill>
        <p:spPr>
          <a:xfrm>
            <a:off x="3203238" y="498964"/>
            <a:ext cx="645934" cy="971330"/>
          </a:xfrm>
          <a:prstGeom prst="rect">
            <a:avLst/>
          </a:prstGeom>
          <a:ln w="12700">
            <a:miter lim="400000"/>
          </a:ln>
        </p:spPr>
      </p:pic>
      <p:pic>
        <p:nvPicPr>
          <p:cNvPr id="413" name="Bellalu Photography-190.jpg"/>
          <p:cNvPicPr/>
          <p:nvPr/>
        </p:nvPicPr>
        <p:blipFill>
          <a:blip r:embed="rId131" cstate="screen">
            <a:extLst>
              <a:ext uri="{28A0092B-C50C-407E-A947-70E740481C1C}">
                <a14:useLocalDpi xmlns:a14="http://schemas.microsoft.com/office/drawing/2010/main"/>
              </a:ext>
            </a:extLst>
          </a:blip>
          <a:stretch>
            <a:fillRect/>
          </a:stretch>
        </p:blipFill>
        <p:spPr>
          <a:xfrm>
            <a:off x="2561790" y="498964"/>
            <a:ext cx="645935" cy="971330"/>
          </a:xfrm>
          <a:prstGeom prst="rect">
            <a:avLst/>
          </a:prstGeom>
          <a:ln w="12700">
            <a:miter lim="400000"/>
          </a:ln>
        </p:spPr>
      </p:pic>
      <p:pic>
        <p:nvPicPr>
          <p:cNvPr id="414" name="Bellalu Photography-205.jpg"/>
          <p:cNvPicPr/>
          <p:nvPr/>
        </p:nvPicPr>
        <p:blipFill>
          <a:blip r:embed="rId132" cstate="screen">
            <a:extLst>
              <a:ext uri="{28A0092B-C50C-407E-A947-70E740481C1C}">
                <a14:useLocalDpi xmlns:a14="http://schemas.microsoft.com/office/drawing/2010/main"/>
              </a:ext>
            </a:extLst>
          </a:blip>
          <a:stretch>
            <a:fillRect/>
          </a:stretch>
        </p:blipFill>
        <p:spPr>
          <a:xfrm>
            <a:off x="1926692" y="498964"/>
            <a:ext cx="645934" cy="971330"/>
          </a:xfrm>
          <a:prstGeom prst="rect">
            <a:avLst/>
          </a:prstGeom>
          <a:ln w="12700">
            <a:miter lim="400000"/>
          </a:ln>
        </p:spPr>
      </p:pic>
      <p:pic>
        <p:nvPicPr>
          <p:cNvPr id="415" name="Bellalu Photography-211.jpg"/>
          <p:cNvPicPr/>
          <p:nvPr/>
        </p:nvPicPr>
        <p:blipFill>
          <a:blip r:embed="rId133" cstate="screen">
            <a:extLst>
              <a:ext uri="{28A0092B-C50C-407E-A947-70E740481C1C}">
                <a14:useLocalDpi xmlns:a14="http://schemas.microsoft.com/office/drawing/2010/main"/>
              </a:ext>
            </a:extLst>
          </a:blip>
          <a:stretch>
            <a:fillRect/>
          </a:stretch>
        </p:blipFill>
        <p:spPr>
          <a:xfrm>
            <a:off x="1285243" y="498964"/>
            <a:ext cx="645935" cy="971330"/>
          </a:xfrm>
          <a:prstGeom prst="rect">
            <a:avLst/>
          </a:prstGeom>
          <a:ln w="12700">
            <a:miter lim="400000"/>
          </a:ln>
        </p:spPr>
      </p:pic>
      <p:pic>
        <p:nvPicPr>
          <p:cNvPr id="416" name="Bellalu Photography-242.jpg"/>
          <p:cNvPicPr/>
          <p:nvPr/>
        </p:nvPicPr>
        <p:blipFill>
          <a:blip r:embed="rId134" cstate="screen">
            <a:extLst>
              <a:ext uri="{28A0092B-C50C-407E-A947-70E740481C1C}">
                <a14:useLocalDpi xmlns:a14="http://schemas.microsoft.com/office/drawing/2010/main"/>
              </a:ext>
            </a:extLst>
          </a:blip>
          <a:stretch>
            <a:fillRect/>
          </a:stretch>
        </p:blipFill>
        <p:spPr>
          <a:xfrm>
            <a:off x="643795" y="498964"/>
            <a:ext cx="645935" cy="971330"/>
          </a:xfrm>
          <a:prstGeom prst="rect">
            <a:avLst/>
          </a:prstGeom>
          <a:ln w="12700">
            <a:miter lim="400000"/>
          </a:ln>
        </p:spPr>
      </p:pic>
      <p:pic>
        <p:nvPicPr>
          <p:cNvPr id="417" name="Bellalu Photography-274.jpg"/>
          <p:cNvPicPr/>
          <p:nvPr/>
        </p:nvPicPr>
        <p:blipFill>
          <a:blip r:embed="rId135" cstate="screen">
            <a:extLst>
              <a:ext uri="{28A0092B-C50C-407E-A947-70E740481C1C}">
                <a14:useLocalDpi xmlns:a14="http://schemas.microsoft.com/office/drawing/2010/main"/>
              </a:ext>
            </a:extLst>
          </a:blip>
          <a:stretch>
            <a:fillRect/>
          </a:stretch>
        </p:blipFill>
        <p:spPr>
          <a:xfrm>
            <a:off x="2348" y="498964"/>
            <a:ext cx="645934" cy="971330"/>
          </a:xfrm>
          <a:prstGeom prst="rect">
            <a:avLst/>
          </a:prstGeom>
          <a:ln w="12700">
            <a:miter lim="400000"/>
          </a:ln>
        </p:spPr>
      </p:pic>
      <p:pic>
        <p:nvPicPr>
          <p:cNvPr id="418" name="Bellalu Photography -24.jpg"/>
          <p:cNvPicPr/>
          <p:nvPr/>
        </p:nvPicPr>
        <p:blipFill>
          <a:blip r:embed="rId136" cstate="screen">
            <a:extLst>
              <a:ext uri="{28A0092B-C50C-407E-A947-70E740481C1C}">
                <a14:useLocalDpi xmlns:a14="http://schemas.microsoft.com/office/drawing/2010/main"/>
              </a:ext>
            </a:extLst>
          </a:blip>
          <a:stretch>
            <a:fillRect/>
          </a:stretch>
        </p:blipFill>
        <p:spPr>
          <a:xfrm>
            <a:off x="11542063" y="-465482"/>
            <a:ext cx="645935" cy="971330"/>
          </a:xfrm>
          <a:prstGeom prst="rect">
            <a:avLst/>
          </a:prstGeom>
          <a:ln w="12700">
            <a:miter lim="400000"/>
          </a:ln>
        </p:spPr>
      </p:pic>
      <p:pic>
        <p:nvPicPr>
          <p:cNvPr id="419" name="Bellalu Photography -52.jpg"/>
          <p:cNvPicPr/>
          <p:nvPr/>
        </p:nvPicPr>
        <p:blipFill>
          <a:blip r:embed="rId137" cstate="screen">
            <a:extLst>
              <a:ext uri="{28A0092B-C50C-407E-A947-70E740481C1C}">
                <a14:useLocalDpi xmlns:a14="http://schemas.microsoft.com/office/drawing/2010/main"/>
              </a:ext>
            </a:extLst>
          </a:blip>
          <a:stretch>
            <a:fillRect/>
          </a:stretch>
        </p:blipFill>
        <p:spPr>
          <a:xfrm>
            <a:off x="1926692" y="-465482"/>
            <a:ext cx="645934" cy="971330"/>
          </a:xfrm>
          <a:prstGeom prst="rect">
            <a:avLst/>
          </a:prstGeom>
          <a:ln w="12700">
            <a:miter lim="400000"/>
          </a:ln>
        </p:spPr>
      </p:pic>
      <p:pic>
        <p:nvPicPr>
          <p:cNvPr id="420" name="Bellalu Photography -89.jpg"/>
          <p:cNvPicPr/>
          <p:nvPr/>
        </p:nvPicPr>
        <p:blipFill>
          <a:blip r:embed="rId138" cstate="screen">
            <a:extLst>
              <a:ext uri="{28A0092B-C50C-407E-A947-70E740481C1C}">
                <a14:useLocalDpi xmlns:a14="http://schemas.microsoft.com/office/drawing/2010/main"/>
              </a:ext>
            </a:extLst>
          </a:blip>
          <a:stretch>
            <a:fillRect/>
          </a:stretch>
        </p:blipFill>
        <p:spPr>
          <a:xfrm>
            <a:off x="10900616" y="-465482"/>
            <a:ext cx="645934" cy="971330"/>
          </a:xfrm>
          <a:prstGeom prst="rect">
            <a:avLst/>
          </a:prstGeom>
          <a:ln w="12700">
            <a:miter lim="400000"/>
          </a:ln>
        </p:spPr>
      </p:pic>
      <p:pic>
        <p:nvPicPr>
          <p:cNvPr id="421" name="Bellalu Photography -92.jpg"/>
          <p:cNvPicPr/>
          <p:nvPr/>
        </p:nvPicPr>
        <p:blipFill>
          <a:blip r:embed="rId139" cstate="screen">
            <a:extLst>
              <a:ext uri="{28A0092B-C50C-407E-A947-70E740481C1C}">
                <a14:useLocalDpi xmlns:a14="http://schemas.microsoft.com/office/drawing/2010/main"/>
              </a:ext>
            </a:extLst>
          </a:blip>
          <a:stretch>
            <a:fillRect/>
          </a:stretch>
        </p:blipFill>
        <p:spPr>
          <a:xfrm>
            <a:off x="10259167" y="-465482"/>
            <a:ext cx="645934" cy="971330"/>
          </a:xfrm>
          <a:prstGeom prst="rect">
            <a:avLst/>
          </a:prstGeom>
          <a:ln w="12700">
            <a:miter lim="400000"/>
          </a:ln>
        </p:spPr>
      </p:pic>
      <p:pic>
        <p:nvPicPr>
          <p:cNvPr id="422" name="Bellalu Photography -182.jpg"/>
          <p:cNvPicPr/>
          <p:nvPr/>
        </p:nvPicPr>
        <p:blipFill>
          <a:blip r:embed="rId140" cstate="screen">
            <a:extLst>
              <a:ext uri="{28A0092B-C50C-407E-A947-70E740481C1C}">
                <a14:useLocalDpi xmlns:a14="http://schemas.microsoft.com/office/drawing/2010/main"/>
              </a:ext>
            </a:extLst>
          </a:blip>
          <a:stretch>
            <a:fillRect/>
          </a:stretch>
        </p:blipFill>
        <p:spPr>
          <a:xfrm>
            <a:off x="9617720" y="-465482"/>
            <a:ext cx="645934" cy="971330"/>
          </a:xfrm>
          <a:prstGeom prst="rect">
            <a:avLst/>
          </a:prstGeom>
          <a:ln w="12700">
            <a:miter lim="400000"/>
          </a:ln>
        </p:spPr>
      </p:pic>
      <p:pic>
        <p:nvPicPr>
          <p:cNvPr id="423" name="Bellalu Photography -263.jpg"/>
          <p:cNvPicPr/>
          <p:nvPr/>
        </p:nvPicPr>
        <p:blipFill>
          <a:blip r:embed="rId141" cstate="screen">
            <a:extLst>
              <a:ext uri="{28A0092B-C50C-407E-A947-70E740481C1C}">
                <a14:useLocalDpi xmlns:a14="http://schemas.microsoft.com/office/drawing/2010/main"/>
              </a:ext>
            </a:extLst>
          </a:blip>
          <a:stretch>
            <a:fillRect/>
          </a:stretch>
        </p:blipFill>
        <p:spPr>
          <a:xfrm>
            <a:off x="8976271" y="-465482"/>
            <a:ext cx="645934" cy="971330"/>
          </a:xfrm>
          <a:prstGeom prst="rect">
            <a:avLst/>
          </a:prstGeom>
          <a:ln w="12700">
            <a:miter lim="400000"/>
          </a:ln>
        </p:spPr>
      </p:pic>
      <p:pic>
        <p:nvPicPr>
          <p:cNvPr id="424" name="Bellalu Photography -268.jpg"/>
          <p:cNvPicPr/>
          <p:nvPr/>
        </p:nvPicPr>
        <p:blipFill>
          <a:blip r:embed="rId142" cstate="screen">
            <a:extLst>
              <a:ext uri="{28A0092B-C50C-407E-A947-70E740481C1C}">
                <a14:useLocalDpi xmlns:a14="http://schemas.microsoft.com/office/drawing/2010/main"/>
              </a:ext>
            </a:extLst>
          </a:blip>
          <a:stretch>
            <a:fillRect/>
          </a:stretch>
        </p:blipFill>
        <p:spPr>
          <a:xfrm>
            <a:off x="8334823" y="-465482"/>
            <a:ext cx="645934" cy="971330"/>
          </a:xfrm>
          <a:prstGeom prst="rect">
            <a:avLst/>
          </a:prstGeom>
          <a:ln w="12700">
            <a:miter lim="400000"/>
          </a:ln>
        </p:spPr>
      </p:pic>
      <p:pic>
        <p:nvPicPr>
          <p:cNvPr id="425" name="Bellalu Photography -282.jpg"/>
          <p:cNvPicPr/>
          <p:nvPr/>
        </p:nvPicPr>
        <p:blipFill>
          <a:blip r:embed="rId143" cstate="screen">
            <a:extLst>
              <a:ext uri="{28A0092B-C50C-407E-A947-70E740481C1C}">
                <a14:useLocalDpi xmlns:a14="http://schemas.microsoft.com/office/drawing/2010/main"/>
              </a:ext>
            </a:extLst>
          </a:blip>
          <a:stretch>
            <a:fillRect/>
          </a:stretch>
        </p:blipFill>
        <p:spPr>
          <a:xfrm>
            <a:off x="7693375" y="-465482"/>
            <a:ext cx="645934" cy="971330"/>
          </a:xfrm>
          <a:prstGeom prst="rect">
            <a:avLst/>
          </a:prstGeom>
          <a:ln w="12700">
            <a:miter lim="400000"/>
          </a:ln>
        </p:spPr>
      </p:pic>
      <p:pic>
        <p:nvPicPr>
          <p:cNvPr id="426" name="Bellalu Photography -287.jpg"/>
          <p:cNvPicPr/>
          <p:nvPr/>
        </p:nvPicPr>
        <p:blipFill>
          <a:blip r:embed="rId144" cstate="screen">
            <a:extLst>
              <a:ext uri="{28A0092B-C50C-407E-A947-70E740481C1C}">
                <a14:useLocalDpi xmlns:a14="http://schemas.microsoft.com/office/drawing/2010/main"/>
              </a:ext>
            </a:extLst>
          </a:blip>
          <a:stretch>
            <a:fillRect/>
          </a:stretch>
        </p:blipFill>
        <p:spPr>
          <a:xfrm>
            <a:off x="7051927" y="-465482"/>
            <a:ext cx="645934" cy="971330"/>
          </a:xfrm>
          <a:prstGeom prst="rect">
            <a:avLst/>
          </a:prstGeom>
          <a:ln w="12700">
            <a:miter lim="400000"/>
          </a:ln>
        </p:spPr>
      </p:pic>
      <p:pic>
        <p:nvPicPr>
          <p:cNvPr id="427" name="Bellalu Photography-38.jpg"/>
          <p:cNvPicPr/>
          <p:nvPr/>
        </p:nvPicPr>
        <p:blipFill>
          <a:blip r:embed="rId145" cstate="screen">
            <a:extLst>
              <a:ext uri="{28A0092B-C50C-407E-A947-70E740481C1C}">
                <a14:useLocalDpi xmlns:a14="http://schemas.microsoft.com/office/drawing/2010/main"/>
              </a:ext>
            </a:extLst>
          </a:blip>
          <a:stretch>
            <a:fillRect/>
          </a:stretch>
        </p:blipFill>
        <p:spPr>
          <a:xfrm>
            <a:off x="6410478" y="-465482"/>
            <a:ext cx="645935" cy="971330"/>
          </a:xfrm>
          <a:prstGeom prst="rect">
            <a:avLst/>
          </a:prstGeom>
          <a:ln w="12700">
            <a:miter lim="400000"/>
          </a:ln>
        </p:spPr>
      </p:pic>
      <p:pic>
        <p:nvPicPr>
          <p:cNvPr id="428" name="Bellalu Photography-49.jpg"/>
          <p:cNvPicPr/>
          <p:nvPr/>
        </p:nvPicPr>
        <p:blipFill>
          <a:blip r:embed="rId146" cstate="screen">
            <a:extLst>
              <a:ext uri="{28A0092B-C50C-407E-A947-70E740481C1C}">
                <a14:useLocalDpi xmlns:a14="http://schemas.microsoft.com/office/drawing/2010/main"/>
              </a:ext>
            </a:extLst>
          </a:blip>
          <a:stretch>
            <a:fillRect/>
          </a:stretch>
        </p:blipFill>
        <p:spPr>
          <a:xfrm>
            <a:off x="5769030" y="-465482"/>
            <a:ext cx="645934" cy="971330"/>
          </a:xfrm>
          <a:prstGeom prst="rect">
            <a:avLst/>
          </a:prstGeom>
          <a:ln w="12700">
            <a:miter lim="400000"/>
          </a:ln>
        </p:spPr>
      </p:pic>
      <p:pic>
        <p:nvPicPr>
          <p:cNvPr id="429" name="Bellalu Photography-53.jpg"/>
          <p:cNvPicPr/>
          <p:nvPr/>
        </p:nvPicPr>
        <p:blipFill>
          <a:blip r:embed="rId147" cstate="screen">
            <a:extLst>
              <a:ext uri="{28A0092B-C50C-407E-A947-70E740481C1C}">
                <a14:useLocalDpi xmlns:a14="http://schemas.microsoft.com/office/drawing/2010/main"/>
              </a:ext>
            </a:extLst>
          </a:blip>
          <a:stretch>
            <a:fillRect/>
          </a:stretch>
        </p:blipFill>
        <p:spPr>
          <a:xfrm>
            <a:off x="5127582" y="-465481"/>
            <a:ext cx="645935" cy="971330"/>
          </a:xfrm>
          <a:prstGeom prst="rect">
            <a:avLst/>
          </a:prstGeom>
          <a:ln w="12700">
            <a:miter lim="400000"/>
          </a:ln>
        </p:spPr>
      </p:pic>
      <p:pic>
        <p:nvPicPr>
          <p:cNvPr id="430" name="Bellalu Photography-126.jpg"/>
          <p:cNvPicPr/>
          <p:nvPr/>
        </p:nvPicPr>
        <p:blipFill>
          <a:blip r:embed="rId148" cstate="screen">
            <a:extLst>
              <a:ext uri="{28A0092B-C50C-407E-A947-70E740481C1C}">
                <a14:useLocalDpi xmlns:a14="http://schemas.microsoft.com/office/drawing/2010/main"/>
              </a:ext>
            </a:extLst>
          </a:blip>
          <a:stretch>
            <a:fillRect/>
          </a:stretch>
        </p:blipFill>
        <p:spPr>
          <a:xfrm>
            <a:off x="4486134" y="-465482"/>
            <a:ext cx="645935" cy="971330"/>
          </a:xfrm>
          <a:prstGeom prst="rect">
            <a:avLst/>
          </a:prstGeom>
          <a:ln w="12700">
            <a:miter lim="400000"/>
          </a:ln>
        </p:spPr>
      </p:pic>
      <p:pic>
        <p:nvPicPr>
          <p:cNvPr id="431" name="Bellalu Photography-151.jpg"/>
          <p:cNvPicPr/>
          <p:nvPr/>
        </p:nvPicPr>
        <p:blipFill>
          <a:blip r:embed="rId149" cstate="screen">
            <a:extLst>
              <a:ext uri="{28A0092B-C50C-407E-A947-70E740481C1C}">
                <a14:useLocalDpi xmlns:a14="http://schemas.microsoft.com/office/drawing/2010/main"/>
              </a:ext>
            </a:extLst>
          </a:blip>
          <a:stretch>
            <a:fillRect/>
          </a:stretch>
        </p:blipFill>
        <p:spPr>
          <a:xfrm>
            <a:off x="3844686" y="-465482"/>
            <a:ext cx="645935" cy="971330"/>
          </a:xfrm>
          <a:prstGeom prst="rect">
            <a:avLst/>
          </a:prstGeom>
          <a:ln w="12700">
            <a:miter lim="400000"/>
          </a:ln>
        </p:spPr>
      </p:pic>
      <p:pic>
        <p:nvPicPr>
          <p:cNvPr id="432" name="Bellalu Photography-177.jpg"/>
          <p:cNvPicPr/>
          <p:nvPr/>
        </p:nvPicPr>
        <p:blipFill>
          <a:blip r:embed="rId150" cstate="screen">
            <a:extLst>
              <a:ext uri="{28A0092B-C50C-407E-A947-70E740481C1C}">
                <a14:useLocalDpi xmlns:a14="http://schemas.microsoft.com/office/drawing/2010/main"/>
              </a:ext>
            </a:extLst>
          </a:blip>
          <a:stretch>
            <a:fillRect/>
          </a:stretch>
        </p:blipFill>
        <p:spPr>
          <a:xfrm>
            <a:off x="3203238" y="-465482"/>
            <a:ext cx="645934" cy="971330"/>
          </a:xfrm>
          <a:prstGeom prst="rect">
            <a:avLst/>
          </a:prstGeom>
          <a:ln w="12700">
            <a:miter lim="400000"/>
          </a:ln>
        </p:spPr>
      </p:pic>
      <p:pic>
        <p:nvPicPr>
          <p:cNvPr id="433" name="Bellalu Photography-194.jpg"/>
          <p:cNvPicPr/>
          <p:nvPr/>
        </p:nvPicPr>
        <p:blipFill>
          <a:blip r:embed="rId151" cstate="screen">
            <a:extLst>
              <a:ext uri="{28A0092B-C50C-407E-A947-70E740481C1C}">
                <a14:useLocalDpi xmlns:a14="http://schemas.microsoft.com/office/drawing/2010/main"/>
              </a:ext>
            </a:extLst>
          </a:blip>
          <a:stretch>
            <a:fillRect/>
          </a:stretch>
        </p:blipFill>
        <p:spPr>
          <a:xfrm>
            <a:off x="2561790" y="-465482"/>
            <a:ext cx="645935" cy="971330"/>
          </a:xfrm>
          <a:prstGeom prst="rect">
            <a:avLst/>
          </a:prstGeom>
          <a:ln w="12700">
            <a:miter lim="400000"/>
          </a:ln>
        </p:spPr>
      </p:pic>
      <p:pic>
        <p:nvPicPr>
          <p:cNvPr id="434" name="Bellalu Photography-228.jpg"/>
          <p:cNvPicPr/>
          <p:nvPr/>
        </p:nvPicPr>
        <p:blipFill>
          <a:blip r:embed="rId152" cstate="screen">
            <a:extLst>
              <a:ext uri="{28A0092B-C50C-407E-A947-70E740481C1C}">
                <a14:useLocalDpi xmlns:a14="http://schemas.microsoft.com/office/drawing/2010/main"/>
              </a:ext>
            </a:extLst>
          </a:blip>
          <a:stretch>
            <a:fillRect/>
          </a:stretch>
        </p:blipFill>
        <p:spPr>
          <a:xfrm>
            <a:off x="1285243" y="-465482"/>
            <a:ext cx="645935" cy="971330"/>
          </a:xfrm>
          <a:prstGeom prst="rect">
            <a:avLst/>
          </a:prstGeom>
          <a:ln w="12700">
            <a:miter lim="400000"/>
          </a:ln>
        </p:spPr>
      </p:pic>
      <p:pic>
        <p:nvPicPr>
          <p:cNvPr id="435" name="Bellalu Photography-243.jpg"/>
          <p:cNvPicPr/>
          <p:nvPr/>
        </p:nvPicPr>
        <p:blipFill>
          <a:blip r:embed="rId153" cstate="screen">
            <a:extLst>
              <a:ext uri="{28A0092B-C50C-407E-A947-70E740481C1C}">
                <a14:useLocalDpi xmlns:a14="http://schemas.microsoft.com/office/drawing/2010/main"/>
              </a:ext>
            </a:extLst>
          </a:blip>
          <a:stretch>
            <a:fillRect/>
          </a:stretch>
        </p:blipFill>
        <p:spPr>
          <a:xfrm>
            <a:off x="643795" y="-465482"/>
            <a:ext cx="645935" cy="971330"/>
          </a:xfrm>
          <a:prstGeom prst="rect">
            <a:avLst/>
          </a:prstGeom>
          <a:ln w="12700">
            <a:miter lim="400000"/>
          </a:ln>
        </p:spPr>
      </p:pic>
      <p:pic>
        <p:nvPicPr>
          <p:cNvPr id="436" name="Bellalu Photography-276.jpg"/>
          <p:cNvPicPr/>
          <p:nvPr/>
        </p:nvPicPr>
        <p:blipFill>
          <a:blip r:embed="rId154" cstate="screen">
            <a:extLst>
              <a:ext uri="{28A0092B-C50C-407E-A947-70E740481C1C}">
                <a14:useLocalDpi xmlns:a14="http://schemas.microsoft.com/office/drawing/2010/main"/>
              </a:ext>
            </a:extLst>
          </a:blip>
          <a:stretch>
            <a:fillRect/>
          </a:stretch>
        </p:blipFill>
        <p:spPr>
          <a:xfrm>
            <a:off x="2348" y="-465482"/>
            <a:ext cx="645934" cy="971330"/>
          </a:xfrm>
          <a:prstGeom prst="rect">
            <a:avLst/>
          </a:prstGeom>
          <a:ln w="12700">
            <a:miter lim="400000"/>
          </a:ln>
        </p:spPr>
      </p:pic>
      <p:sp>
        <p:nvSpPr>
          <p:cNvPr id="159" name="Oval 158"/>
          <p:cNvSpPr/>
          <p:nvPr/>
        </p:nvSpPr>
        <p:spPr>
          <a:xfrm>
            <a:off x="1869742" y="2088931"/>
            <a:ext cx="8452518" cy="2680138"/>
          </a:xfrm>
          <a:prstGeom prst="ellipse">
            <a:avLst/>
          </a:prstGeom>
          <a:gradFill flip="none" rotWithShape="1">
            <a:gsLst>
              <a:gs pos="86000">
                <a:schemeClr val="tx2">
                  <a:lumMod val="20000"/>
                  <a:lumOff val="80000"/>
                  <a:alpha val="19000"/>
                </a:schemeClr>
              </a:gs>
              <a:gs pos="100000">
                <a:srgbClr val="005CF2"/>
              </a:gs>
            </a:gsLst>
            <a:path path="circle">
              <a:fillToRect l="50000" t="50000" r="50000" b="50000"/>
            </a:path>
            <a:tileRect/>
          </a:gradFill>
          <a:ln>
            <a:noFill/>
          </a:ln>
          <a:effectLst>
            <a:outerShdw blurRad="152400" dist="50800" dir="5400000" algn="ctr" rotWithShape="0">
              <a:srgbClr val="000000"/>
            </a:outerShdw>
          </a:effectLst>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cs typeface="VAG Rounded Std Light"/>
            </a:endParaRPr>
          </a:p>
        </p:txBody>
      </p:sp>
      <p:grpSp>
        <p:nvGrpSpPr>
          <p:cNvPr id="156" name="Group 5"/>
          <p:cNvGrpSpPr/>
          <p:nvPr/>
        </p:nvGrpSpPr>
        <p:grpSpPr>
          <a:xfrm>
            <a:off x="2138067" y="2728819"/>
            <a:ext cx="7560252" cy="1400365"/>
            <a:chOff x="2665069" y="2881696"/>
            <a:chExt cx="7558283" cy="1400365"/>
          </a:xfrm>
        </p:grpSpPr>
        <p:pic>
          <p:nvPicPr>
            <p:cNvPr id="158" name="Picture 157" descr="cloud.png"/>
            <p:cNvPicPr>
              <a:picLocks noChangeAspect="1"/>
            </p:cNvPicPr>
            <p:nvPr/>
          </p:nvPicPr>
          <p:blipFill>
            <a:blip r:embed="rId155" cstate="screen">
              <a:extLst>
                <a:ext uri="{28A0092B-C50C-407E-A947-70E740481C1C}">
                  <a14:useLocalDpi xmlns:a14="http://schemas.microsoft.com/office/drawing/2010/main"/>
                </a:ext>
              </a:extLst>
            </a:blip>
            <a:stretch>
              <a:fillRect/>
            </a:stretch>
          </p:blipFill>
          <p:spPr>
            <a:xfrm>
              <a:off x="7565353" y="3126153"/>
              <a:ext cx="1491088" cy="1043761"/>
            </a:xfrm>
            <a:prstGeom prst="rect">
              <a:avLst/>
            </a:prstGeom>
          </p:spPr>
        </p:pic>
        <p:sp>
          <p:nvSpPr>
            <p:cNvPr id="157" name="TextBox 156"/>
            <p:cNvSpPr txBox="1"/>
            <p:nvPr/>
          </p:nvSpPr>
          <p:spPr>
            <a:xfrm>
              <a:off x="2665069" y="2881696"/>
              <a:ext cx="7558283" cy="1400365"/>
            </a:xfrm>
            <a:prstGeom prst="rect">
              <a:avLst/>
            </a:prstGeom>
            <a:noFill/>
          </p:spPr>
          <p:txBody>
            <a:bodyPr wrap="square" lIns="45699" tIns="22851" rIns="45699" bIns="22851">
              <a:spAutoFit/>
            </a:bodyPr>
            <a:lstStyle/>
            <a:p>
              <a:pPr defTabSz="913963" fontAlgn="auto">
                <a:spcBef>
                  <a:spcPts val="0"/>
                </a:spcBef>
                <a:spcAft>
                  <a:spcPts val="0"/>
                </a:spcAft>
                <a:defRPr/>
              </a:pPr>
              <a:r>
                <a:rPr lang="en-US" sz="8800" dirty="0" smtClean="0">
                  <a:solidFill>
                    <a:prstClr val="white"/>
                  </a:solidFill>
                  <a:latin typeface="Arial"/>
                  <a:ea typeface="+mn-ea"/>
                  <a:cs typeface="Arial"/>
                </a:rPr>
                <a:t>THANK Y     U</a:t>
              </a:r>
              <a:endParaRPr lang="en-US" sz="8800" dirty="0">
                <a:solidFill>
                  <a:prstClr val="white"/>
                </a:solidFill>
                <a:latin typeface="Arial"/>
                <a:ea typeface="+mn-ea"/>
                <a:cs typeface="Arial"/>
              </a:endParaRPr>
            </a:p>
          </p:txBody>
        </p:sp>
      </p:grpSp>
    </p:spTree>
    <p:extLst>
      <p:ext uri="{BB962C8B-B14F-4D97-AF65-F5344CB8AC3E}">
        <p14:creationId xmlns:p14="http://schemas.microsoft.com/office/powerpoint/2010/main" val="879513617"/>
      </p:ext>
    </p:extLst>
  </p:cSld>
  <p:clrMapOvr>
    <a:masterClrMapping/>
  </p:clrMapOvr>
  <p:transition xmlns:p14="http://schemas.microsoft.com/office/powerpoint/2010/main">
    <p:dissolve/>
  </p:transition>
  <p:timing>
    <p:tnLst>
      <p:par>
        <p:cTn xmlns:p14="http://schemas.microsoft.com/office/powerpoint/2010/main" id="1" dur="indefinite" restart="never" fill="hold"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15" y="-48979"/>
            <a:ext cx="11518535" cy="658580"/>
          </a:xfrm>
        </p:spPr>
        <p:txBody>
          <a:bodyPr/>
          <a:lstStyle/>
          <a:p>
            <a:r>
              <a:rPr lang="en-US" dirty="0" smtClean="0"/>
              <a:t>Matching </a:t>
            </a:r>
            <a:r>
              <a:rPr lang="en-US" dirty="0"/>
              <a:t>R</a:t>
            </a:r>
            <a:r>
              <a:rPr lang="en-US" dirty="0" smtClean="0"/>
              <a:t>ules</a:t>
            </a:r>
            <a:endParaRPr lang="en-US" dirty="0"/>
          </a:p>
        </p:txBody>
      </p:sp>
      <p:pic>
        <p:nvPicPr>
          <p:cNvPr id="4" name="Content Placeholder 3"/>
          <p:cNvPicPr>
            <a:picLocks noGrp="1" noChangeAspect="1"/>
          </p:cNvPicPr>
          <p:nvPr>
            <p:ph idx="1"/>
          </p:nvPr>
        </p:nvPicPr>
        <p:blipFill rotWithShape="1">
          <a:blip r:embed="rId2"/>
          <a:srcRect l="3" t="5872" r="193" b="6956"/>
          <a:stretch/>
        </p:blipFill>
        <p:spPr>
          <a:xfrm>
            <a:off x="1843436" y="1098900"/>
            <a:ext cx="8148504" cy="5178367"/>
          </a:xfrm>
          <a:effectLst>
            <a:glow rad="101600">
              <a:schemeClr val="accent1">
                <a:satMod val="175000"/>
                <a:alpha val="40000"/>
              </a:schemeClr>
            </a:glow>
          </a:effectLst>
        </p:spPr>
      </p:pic>
      <p:sp>
        <p:nvSpPr>
          <p:cNvPr id="5" name="Rounded Rectangular Callout 4"/>
          <p:cNvSpPr/>
          <p:nvPr/>
        </p:nvSpPr>
        <p:spPr>
          <a:xfrm>
            <a:off x="7076252" y="3253132"/>
            <a:ext cx="2181651" cy="1247052"/>
          </a:xfrm>
          <a:prstGeom prst="wedgeRoundRectCallout">
            <a:avLst>
              <a:gd name="adj1" fmla="val -74775"/>
              <a:gd name="adj2" fmla="val 58349"/>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200" b="1" dirty="0">
                <a:solidFill>
                  <a:srgbClr val="000000"/>
                </a:solidFill>
                <a:latin typeface="Arial" pitchFamily="34" charset="0"/>
                <a:cs typeface="Arial" pitchFamily="34" charset="0"/>
              </a:rPr>
              <a:t>Admins can configure custom match rules with exact </a:t>
            </a:r>
            <a:r>
              <a:rPr lang="en-US" sz="1200" b="1" dirty="0" smtClean="0">
                <a:solidFill>
                  <a:srgbClr val="000000"/>
                </a:solidFill>
                <a:latin typeface="Arial" pitchFamily="34" charset="0"/>
                <a:cs typeface="Arial" pitchFamily="34" charset="0"/>
              </a:rPr>
              <a:t>or fuzzy match </a:t>
            </a:r>
            <a:r>
              <a:rPr lang="en-US" sz="1200" b="1" dirty="0">
                <a:solidFill>
                  <a:srgbClr val="000000"/>
                </a:solidFill>
                <a:latin typeface="Arial" pitchFamily="34" charset="0"/>
                <a:cs typeface="Arial" pitchFamily="34" charset="0"/>
              </a:rPr>
              <a:t>logic</a:t>
            </a:r>
          </a:p>
        </p:txBody>
      </p:sp>
      <p:sp>
        <p:nvSpPr>
          <p:cNvPr id="7" name="Rounded Rectangular Callout 6"/>
          <p:cNvSpPr/>
          <p:nvPr/>
        </p:nvSpPr>
        <p:spPr>
          <a:xfrm>
            <a:off x="2067686" y="4630378"/>
            <a:ext cx="1577254" cy="1054150"/>
          </a:xfrm>
          <a:prstGeom prst="wedgeRoundRectCallout">
            <a:avLst>
              <a:gd name="adj1" fmla="val 68602"/>
              <a:gd name="adj2" fmla="val -2023"/>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200" b="1" dirty="0" smtClean="0">
                <a:solidFill>
                  <a:srgbClr val="000000"/>
                </a:solidFill>
                <a:latin typeface="Arial" pitchFamily="34" charset="0"/>
                <a:cs typeface="Arial" pitchFamily="34" charset="0"/>
              </a:rPr>
              <a:t>Now also supports lookup fields and pick lists</a:t>
            </a:r>
            <a:endParaRPr lang="en-US" sz="1200" b="1" dirty="0">
              <a:solidFill>
                <a:srgbClr val="000000"/>
              </a:solidFill>
              <a:latin typeface="Arial" pitchFamily="34" charset="0"/>
              <a:cs typeface="Arial" pitchFamily="34" charset="0"/>
            </a:endParaRPr>
          </a:p>
        </p:txBody>
      </p:sp>
      <p:sp>
        <p:nvSpPr>
          <p:cNvPr id="6" name="Rounded Rectangular Callout 5"/>
          <p:cNvSpPr/>
          <p:nvPr/>
        </p:nvSpPr>
        <p:spPr>
          <a:xfrm>
            <a:off x="8371990" y="4777132"/>
            <a:ext cx="2181651" cy="1247052"/>
          </a:xfrm>
          <a:prstGeom prst="wedgeRoundRectCallout">
            <a:avLst>
              <a:gd name="adj1" fmla="val -120193"/>
              <a:gd name="adj2" fmla="val 40018"/>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r>
              <a:rPr lang="en-US" sz="1200" b="1" dirty="0" smtClean="0">
                <a:solidFill>
                  <a:srgbClr val="000000"/>
                </a:solidFill>
                <a:latin typeface="Arial" pitchFamily="34" charset="0"/>
                <a:cs typeface="Arial" pitchFamily="34" charset="0"/>
              </a:rPr>
              <a:t>Filter Logic</a:t>
            </a:r>
            <a:endParaRPr lang="en-US" sz="1200" b="1" dirty="0">
              <a:solidFill>
                <a:srgbClr val="000000"/>
              </a:solidFill>
              <a:latin typeface="Arial" pitchFamily="34" charset="0"/>
              <a:cs typeface="Arial" pitchFamily="34" charset="0"/>
            </a:endParaRPr>
          </a:p>
        </p:txBody>
      </p:sp>
      <p:sp>
        <p:nvSpPr>
          <p:cNvPr id="8" name="Text Placeholder 2"/>
          <p:cNvSpPr txBox="1">
            <a:spLocks/>
          </p:cNvSpPr>
          <p:nvPr/>
        </p:nvSpPr>
        <p:spPr>
          <a:xfrm>
            <a:off x="351119" y="627380"/>
            <a:ext cx="11487856" cy="1131592"/>
          </a:xfrm>
          <a:prstGeom prst="rect">
            <a:avLst/>
          </a:prstGeom>
        </p:spPr>
        <p:txBody>
          <a:bodyPr/>
          <a:lst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chemeClr val="tx2"/>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Use matching rules to determine how two records are compared and identified as duplicates</a:t>
            </a:r>
          </a:p>
          <a:p>
            <a:endParaRPr lang="en-US" dirty="0"/>
          </a:p>
        </p:txBody>
      </p:sp>
    </p:spTree>
    <p:extLst>
      <p:ext uri="{BB962C8B-B14F-4D97-AF65-F5344CB8AC3E}">
        <p14:creationId xmlns:p14="http://schemas.microsoft.com/office/powerpoint/2010/main" val="8094062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415" y="90721"/>
            <a:ext cx="11518535" cy="595080"/>
          </a:xfrm>
        </p:spPr>
        <p:txBody>
          <a:bodyPr/>
          <a:lstStyle/>
          <a:p>
            <a:r>
              <a:rPr lang="en-US" dirty="0" smtClean="0"/>
              <a:t>Matching Rules List View</a:t>
            </a:r>
            <a:endParaRPr lang="en-US" dirty="0"/>
          </a:p>
        </p:txBody>
      </p:sp>
      <p:pic>
        <p:nvPicPr>
          <p:cNvPr id="5" name="Picture 4"/>
          <p:cNvPicPr>
            <a:picLocks noChangeAspect="1"/>
          </p:cNvPicPr>
          <p:nvPr/>
        </p:nvPicPr>
        <p:blipFill>
          <a:blip r:embed="rId2"/>
          <a:stretch>
            <a:fillRect/>
          </a:stretch>
        </p:blipFill>
        <p:spPr>
          <a:xfrm>
            <a:off x="457319" y="736600"/>
            <a:ext cx="11509197" cy="1841500"/>
          </a:xfrm>
          <a:prstGeom prst="rect">
            <a:avLst/>
          </a:prstGeom>
        </p:spPr>
      </p:pic>
      <p:pic>
        <p:nvPicPr>
          <p:cNvPr id="7" name="Picture 6"/>
          <p:cNvPicPr>
            <a:picLocks noChangeAspect="1"/>
          </p:cNvPicPr>
          <p:nvPr/>
        </p:nvPicPr>
        <p:blipFill>
          <a:blip r:embed="rId3"/>
          <a:stretch>
            <a:fillRect/>
          </a:stretch>
        </p:blipFill>
        <p:spPr>
          <a:xfrm>
            <a:off x="5767302" y="3492500"/>
            <a:ext cx="5005103" cy="2501900"/>
          </a:xfrm>
          <a:prstGeom prst="rect">
            <a:avLst/>
          </a:prstGeom>
        </p:spPr>
      </p:pic>
      <p:sp>
        <p:nvSpPr>
          <p:cNvPr id="9" name="Rounded Rectangular Callout 8"/>
          <p:cNvSpPr/>
          <p:nvPr/>
        </p:nvSpPr>
        <p:spPr>
          <a:xfrm>
            <a:off x="266770" y="2857501"/>
            <a:ext cx="3045491" cy="2062115"/>
          </a:xfrm>
          <a:prstGeom prst="wedgeRoundRectCallout">
            <a:avLst>
              <a:gd name="adj1" fmla="val 4560"/>
              <a:gd name="adj2" fmla="val -78742"/>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spcBef>
                <a:spcPts val="300"/>
              </a:spcBef>
              <a:spcAft>
                <a:spcPts val="1000"/>
              </a:spcAft>
            </a:pPr>
            <a:r>
              <a:rPr lang="en-US" sz="1400" spc="-30" dirty="0">
                <a:solidFill>
                  <a:schemeClr val="tx1"/>
                </a:solidFill>
              </a:rPr>
              <a:t>Preconfigured matching rules have been included</a:t>
            </a:r>
          </a:p>
          <a:p>
            <a:pPr>
              <a:spcBef>
                <a:spcPts val="300"/>
              </a:spcBef>
              <a:spcAft>
                <a:spcPts val="1000"/>
              </a:spcAft>
            </a:pPr>
            <a:r>
              <a:rPr lang="en-US" sz="1400" spc="-30" dirty="0">
                <a:solidFill>
                  <a:schemeClr val="tx1"/>
                </a:solidFill>
              </a:rPr>
              <a:t>Must Activate a Rule before using</a:t>
            </a:r>
          </a:p>
          <a:p>
            <a:pPr>
              <a:spcBef>
                <a:spcPts val="300"/>
              </a:spcBef>
              <a:spcAft>
                <a:spcPts val="1000"/>
              </a:spcAft>
            </a:pPr>
            <a:r>
              <a:rPr lang="en-US" sz="1400" spc="-30" dirty="0">
                <a:solidFill>
                  <a:schemeClr val="tx1"/>
                </a:solidFill>
              </a:rPr>
              <a:t>Email confirmation sent once activation completed</a:t>
            </a:r>
          </a:p>
        </p:txBody>
      </p:sp>
      <p:sp>
        <p:nvSpPr>
          <p:cNvPr id="2" name="Rounded Rectangle 1"/>
          <p:cNvSpPr/>
          <p:nvPr/>
        </p:nvSpPr>
        <p:spPr>
          <a:xfrm>
            <a:off x="5475126" y="3251200"/>
            <a:ext cx="5652972" cy="2933700"/>
          </a:xfrm>
          <a:prstGeom prst="roundRect">
            <a:avLst/>
          </a:prstGeom>
          <a:noFill/>
          <a:ln w="19050" cmpd="sng">
            <a:solidFill>
              <a:schemeClr val="tx2">
                <a:lumMod val="40000"/>
                <a:lumOff val="60000"/>
              </a:schemeClr>
            </a:solid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smtClean="0">
              <a:cs typeface="VAG Rounded Std Light"/>
            </a:endParaRPr>
          </a:p>
        </p:txBody>
      </p:sp>
    </p:spTree>
    <p:extLst>
      <p:ext uri="{BB962C8B-B14F-4D97-AF65-F5344CB8AC3E}">
        <p14:creationId xmlns:p14="http://schemas.microsoft.com/office/powerpoint/2010/main" val="413009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42"/>
          <p:cNvSpPr>
            <a:spLocks noGrp="1"/>
          </p:cNvSpPr>
          <p:nvPr>
            <p:ph type="title"/>
          </p:nvPr>
        </p:nvSpPr>
        <p:spPr/>
        <p:txBody>
          <a:bodyPr/>
          <a:lstStyle/>
          <a:p>
            <a:r>
              <a:rPr lang="en-US" sz="2700" dirty="0" smtClean="0"/>
              <a:t>What are the Enhancements to Duplicate Management? (cont.) </a:t>
            </a:r>
            <a:endParaRPr lang="en-US" sz="2700" dirty="0"/>
          </a:p>
        </p:txBody>
      </p:sp>
      <p:pic>
        <p:nvPicPr>
          <p:cNvPr id="4" name="Content Placeholder 3"/>
          <p:cNvPicPr>
            <a:picLocks noGrp="1" noChangeAspect="1"/>
          </p:cNvPicPr>
          <p:nvPr>
            <p:ph idx="4294967295"/>
          </p:nvPr>
        </p:nvPicPr>
        <p:blipFill rotWithShape="1">
          <a:blip r:embed="rId3" cstate="print"/>
          <a:srcRect l="-51" r="-3" b="33137"/>
          <a:stretch/>
        </p:blipFill>
        <p:spPr>
          <a:xfrm>
            <a:off x="643094" y="1151007"/>
            <a:ext cx="10699750" cy="4686300"/>
          </a:xfrm>
          <a:ln>
            <a:solidFill>
              <a:schemeClr val="bg1">
                <a:lumMod val="75000"/>
              </a:schemeClr>
            </a:solidFill>
          </a:ln>
          <a:effectLst>
            <a:outerShdw blurRad="50800" dist="38100" dir="2700000" algn="tl" rotWithShape="0">
              <a:prstClr val="black">
                <a:alpha val="40000"/>
              </a:prstClr>
            </a:outerShdw>
          </a:effectLst>
        </p:spPr>
      </p:pic>
      <p:sp>
        <p:nvSpPr>
          <p:cNvPr id="5" name="Title 5"/>
          <p:cNvSpPr txBox="1">
            <a:spLocks/>
          </p:cNvSpPr>
          <p:nvPr/>
        </p:nvSpPr>
        <p:spPr bwMode="auto">
          <a:xfrm>
            <a:off x="3964512" y="704465"/>
            <a:ext cx="4477253" cy="432306"/>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marL="0" algn="l" rtl="0" eaLnBrk="1" fontAlgn="base" hangingPunct="1">
              <a:lnSpc>
                <a:spcPct val="90000"/>
              </a:lnSpc>
              <a:spcBef>
                <a:spcPts val="0"/>
              </a:spcBef>
              <a:spcAft>
                <a:spcPct val="0"/>
              </a:spcAft>
              <a:buClr>
                <a:schemeClr val="accent1"/>
              </a:buClr>
              <a:buFont typeface="Arial"/>
              <a:buNone/>
              <a:defRPr sz="2400" b="1">
                <a:solidFill>
                  <a:schemeClr val="accent2"/>
                </a:solidFill>
                <a:latin typeface="Arial" pitchFamily="34" charset="0"/>
                <a:ea typeface="+mj-ea"/>
                <a:cs typeface="Arial" pitchFamily="34" charset="0"/>
              </a:defRPr>
            </a:lvl1pPr>
            <a:lvl2pPr algn="l" rtl="0" eaLnBrk="1" fontAlgn="base" hangingPunct="1">
              <a:spcBef>
                <a:spcPts val="0"/>
              </a:spcBef>
              <a:spcAft>
                <a:spcPct val="0"/>
              </a:spcAft>
              <a:defRPr sz="2000" b="1">
                <a:solidFill>
                  <a:schemeClr val="bg1"/>
                </a:solidFill>
                <a:latin typeface="Myriad Pro" pitchFamily="34" charset="0"/>
              </a:defRPr>
            </a:lvl2pPr>
            <a:lvl3pPr algn="l" rtl="0" eaLnBrk="1" fontAlgn="base" hangingPunct="1">
              <a:spcBef>
                <a:spcPts val="0"/>
              </a:spcBef>
              <a:spcAft>
                <a:spcPct val="0"/>
              </a:spcAft>
              <a:defRPr sz="2000" b="1">
                <a:solidFill>
                  <a:schemeClr val="bg1"/>
                </a:solidFill>
                <a:latin typeface="Myriad Pro" pitchFamily="34" charset="0"/>
              </a:defRPr>
            </a:lvl3pPr>
            <a:lvl4pPr algn="l" rtl="0" eaLnBrk="1" fontAlgn="base" hangingPunct="1">
              <a:spcBef>
                <a:spcPts val="0"/>
              </a:spcBef>
              <a:spcAft>
                <a:spcPct val="0"/>
              </a:spcAft>
              <a:defRPr sz="2000" b="1">
                <a:solidFill>
                  <a:schemeClr val="bg1"/>
                </a:solidFill>
                <a:latin typeface="Myriad Pro" pitchFamily="34" charset="0"/>
              </a:defRPr>
            </a:lvl4pPr>
            <a:lvl5pPr algn="l" rtl="0" eaLnBrk="1" fontAlgn="base" hangingPunct="1">
              <a:spcBef>
                <a:spcPts val="0"/>
              </a:spcBef>
              <a:spcAft>
                <a:spcPct val="0"/>
              </a:spcAft>
              <a:defRPr sz="2000" b="1">
                <a:solidFill>
                  <a:schemeClr val="bg1"/>
                </a:solidFill>
                <a:latin typeface="Myriad Pro" pitchFamily="34" charset="0"/>
              </a:defRPr>
            </a:lvl5pPr>
            <a:lvl6pPr marL="457200" algn="l" rtl="0" eaLnBrk="1" fontAlgn="base" hangingPunct="1">
              <a:spcBef>
                <a:spcPts val="0"/>
              </a:spcBef>
              <a:spcAft>
                <a:spcPct val="0"/>
              </a:spcAft>
              <a:defRPr sz="2000" b="1">
                <a:solidFill>
                  <a:schemeClr val="bg1"/>
                </a:solidFill>
                <a:latin typeface="Myriad Pro" pitchFamily="34" charset="0"/>
              </a:defRPr>
            </a:lvl6pPr>
            <a:lvl7pPr marL="914400" algn="l" rtl="0" eaLnBrk="1" fontAlgn="base" hangingPunct="1">
              <a:spcBef>
                <a:spcPts val="0"/>
              </a:spcBef>
              <a:spcAft>
                <a:spcPct val="0"/>
              </a:spcAft>
              <a:defRPr sz="2000" b="1">
                <a:solidFill>
                  <a:schemeClr val="bg1"/>
                </a:solidFill>
                <a:latin typeface="Myriad Pro" pitchFamily="34" charset="0"/>
              </a:defRPr>
            </a:lvl7pPr>
            <a:lvl8pPr marL="1371600" algn="l" rtl="0" eaLnBrk="1" fontAlgn="base" hangingPunct="1">
              <a:spcBef>
                <a:spcPts val="0"/>
              </a:spcBef>
              <a:spcAft>
                <a:spcPct val="0"/>
              </a:spcAft>
              <a:defRPr sz="2000" b="1">
                <a:solidFill>
                  <a:schemeClr val="bg1"/>
                </a:solidFill>
                <a:latin typeface="Myriad Pro" pitchFamily="34" charset="0"/>
              </a:defRPr>
            </a:lvl8pPr>
            <a:lvl9pPr marL="1828800" algn="l" rtl="0" eaLnBrk="1" fontAlgn="base" hangingPunct="1">
              <a:spcBef>
                <a:spcPts val="0"/>
              </a:spcBef>
              <a:spcAft>
                <a:spcPct val="0"/>
              </a:spcAft>
              <a:defRPr sz="2000" b="1">
                <a:solidFill>
                  <a:schemeClr val="bg1"/>
                </a:solidFill>
                <a:latin typeface="Myriad Pro" pitchFamily="34" charset="0"/>
              </a:defRPr>
            </a:lvl9pPr>
          </a:lstStyle>
          <a:p>
            <a:r>
              <a:rPr lang="en-US" sz="2000" dirty="0" smtClean="0">
                <a:solidFill>
                  <a:srgbClr val="0070C0"/>
                </a:solidFill>
                <a:ea typeface="+mn-ea"/>
              </a:rPr>
              <a:t>Support for custom objects </a:t>
            </a:r>
            <a:endParaRPr lang="en-US" sz="2000" kern="1200" dirty="0">
              <a:solidFill>
                <a:srgbClr val="0070C0"/>
              </a:solidFill>
              <a:ea typeface="+mn-ea"/>
            </a:endParaRPr>
          </a:p>
        </p:txBody>
      </p:sp>
    </p:spTree>
    <p:custDataLst>
      <p:tags r:id="rId1"/>
    </p:custDataLst>
    <p:extLst>
      <p:ext uri="{BB962C8B-B14F-4D97-AF65-F5344CB8AC3E}">
        <p14:creationId xmlns:p14="http://schemas.microsoft.com/office/powerpoint/2010/main" val="260291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2"/>
          <p:cNvSpPr>
            <a:spLocks noGrp="1"/>
          </p:cNvSpPr>
          <p:nvPr>
            <p:ph type="title"/>
          </p:nvPr>
        </p:nvSpPr>
        <p:spPr/>
        <p:txBody>
          <a:bodyPr/>
          <a:lstStyle/>
          <a:p>
            <a:r>
              <a:rPr lang="en-US" sz="2700" dirty="0" smtClean="0"/>
              <a:t>What are the Enhancements to Duplicate Management? (cont.) </a:t>
            </a:r>
            <a:endParaRPr lang="en-US" sz="2700" dirty="0"/>
          </a:p>
        </p:txBody>
      </p:sp>
      <p:pic>
        <p:nvPicPr>
          <p:cNvPr id="4" name="Content Placeholder 3"/>
          <p:cNvPicPr>
            <a:picLocks noGrp="1" noChangeAspect="1"/>
          </p:cNvPicPr>
          <p:nvPr>
            <p:ph idx="4294967295"/>
          </p:nvPr>
        </p:nvPicPr>
        <p:blipFill rotWithShape="1">
          <a:blip r:embed="rId3" cstate="print"/>
          <a:srcRect l="-208" t="20892" r="357"/>
          <a:stretch/>
        </p:blipFill>
        <p:spPr>
          <a:xfrm>
            <a:off x="1014884" y="1139372"/>
            <a:ext cx="10280650" cy="4984750"/>
          </a:xfrm>
          <a:ln>
            <a:solidFill>
              <a:schemeClr val="bg1">
                <a:lumMod val="75000"/>
              </a:schemeClr>
            </a:solidFill>
          </a:ln>
          <a:effectLst>
            <a:outerShdw blurRad="50800" dist="38100" dir="2700000" algn="tl" rotWithShape="0">
              <a:prstClr val="black">
                <a:alpha val="40000"/>
              </a:prstClr>
            </a:outerShdw>
          </a:effectLst>
        </p:spPr>
      </p:pic>
      <p:sp>
        <p:nvSpPr>
          <p:cNvPr id="5" name="Title 5"/>
          <p:cNvSpPr txBox="1">
            <a:spLocks/>
          </p:cNvSpPr>
          <p:nvPr/>
        </p:nvSpPr>
        <p:spPr bwMode="auto">
          <a:xfrm>
            <a:off x="4105189" y="704465"/>
            <a:ext cx="4477253" cy="432306"/>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marL="0" algn="l" rtl="0" eaLnBrk="1" fontAlgn="base" hangingPunct="1">
              <a:lnSpc>
                <a:spcPct val="90000"/>
              </a:lnSpc>
              <a:spcBef>
                <a:spcPts val="0"/>
              </a:spcBef>
              <a:spcAft>
                <a:spcPct val="0"/>
              </a:spcAft>
              <a:buClr>
                <a:schemeClr val="accent1"/>
              </a:buClr>
              <a:buFont typeface="Arial"/>
              <a:buNone/>
              <a:defRPr sz="2400" b="1">
                <a:solidFill>
                  <a:schemeClr val="accent2"/>
                </a:solidFill>
                <a:latin typeface="Arial" pitchFamily="34" charset="0"/>
                <a:ea typeface="+mj-ea"/>
                <a:cs typeface="Arial" pitchFamily="34" charset="0"/>
              </a:defRPr>
            </a:lvl1pPr>
            <a:lvl2pPr algn="l" rtl="0" eaLnBrk="1" fontAlgn="base" hangingPunct="1">
              <a:spcBef>
                <a:spcPts val="0"/>
              </a:spcBef>
              <a:spcAft>
                <a:spcPct val="0"/>
              </a:spcAft>
              <a:defRPr sz="2000" b="1">
                <a:solidFill>
                  <a:schemeClr val="bg1"/>
                </a:solidFill>
                <a:latin typeface="Myriad Pro" pitchFamily="34" charset="0"/>
              </a:defRPr>
            </a:lvl2pPr>
            <a:lvl3pPr algn="l" rtl="0" eaLnBrk="1" fontAlgn="base" hangingPunct="1">
              <a:spcBef>
                <a:spcPts val="0"/>
              </a:spcBef>
              <a:spcAft>
                <a:spcPct val="0"/>
              </a:spcAft>
              <a:defRPr sz="2000" b="1">
                <a:solidFill>
                  <a:schemeClr val="bg1"/>
                </a:solidFill>
                <a:latin typeface="Myriad Pro" pitchFamily="34" charset="0"/>
              </a:defRPr>
            </a:lvl3pPr>
            <a:lvl4pPr algn="l" rtl="0" eaLnBrk="1" fontAlgn="base" hangingPunct="1">
              <a:spcBef>
                <a:spcPts val="0"/>
              </a:spcBef>
              <a:spcAft>
                <a:spcPct val="0"/>
              </a:spcAft>
              <a:defRPr sz="2000" b="1">
                <a:solidFill>
                  <a:schemeClr val="bg1"/>
                </a:solidFill>
                <a:latin typeface="Myriad Pro" pitchFamily="34" charset="0"/>
              </a:defRPr>
            </a:lvl4pPr>
            <a:lvl5pPr algn="l" rtl="0" eaLnBrk="1" fontAlgn="base" hangingPunct="1">
              <a:spcBef>
                <a:spcPts val="0"/>
              </a:spcBef>
              <a:spcAft>
                <a:spcPct val="0"/>
              </a:spcAft>
              <a:defRPr sz="2000" b="1">
                <a:solidFill>
                  <a:schemeClr val="bg1"/>
                </a:solidFill>
                <a:latin typeface="Myriad Pro" pitchFamily="34" charset="0"/>
              </a:defRPr>
            </a:lvl5pPr>
            <a:lvl6pPr marL="457200" algn="l" rtl="0" eaLnBrk="1" fontAlgn="base" hangingPunct="1">
              <a:spcBef>
                <a:spcPts val="0"/>
              </a:spcBef>
              <a:spcAft>
                <a:spcPct val="0"/>
              </a:spcAft>
              <a:defRPr sz="2000" b="1">
                <a:solidFill>
                  <a:schemeClr val="bg1"/>
                </a:solidFill>
                <a:latin typeface="Myriad Pro" pitchFamily="34" charset="0"/>
              </a:defRPr>
            </a:lvl6pPr>
            <a:lvl7pPr marL="914400" algn="l" rtl="0" eaLnBrk="1" fontAlgn="base" hangingPunct="1">
              <a:spcBef>
                <a:spcPts val="0"/>
              </a:spcBef>
              <a:spcAft>
                <a:spcPct val="0"/>
              </a:spcAft>
              <a:defRPr sz="2000" b="1">
                <a:solidFill>
                  <a:schemeClr val="bg1"/>
                </a:solidFill>
                <a:latin typeface="Myriad Pro" pitchFamily="34" charset="0"/>
              </a:defRPr>
            </a:lvl7pPr>
            <a:lvl8pPr marL="1371600" algn="l" rtl="0" eaLnBrk="1" fontAlgn="base" hangingPunct="1">
              <a:spcBef>
                <a:spcPts val="0"/>
              </a:spcBef>
              <a:spcAft>
                <a:spcPct val="0"/>
              </a:spcAft>
              <a:defRPr sz="2000" b="1">
                <a:solidFill>
                  <a:schemeClr val="bg1"/>
                </a:solidFill>
                <a:latin typeface="Myriad Pro" pitchFamily="34" charset="0"/>
              </a:defRPr>
            </a:lvl8pPr>
            <a:lvl9pPr marL="1828800" algn="l" rtl="0" eaLnBrk="1" fontAlgn="base" hangingPunct="1">
              <a:spcBef>
                <a:spcPts val="0"/>
              </a:spcBef>
              <a:spcAft>
                <a:spcPct val="0"/>
              </a:spcAft>
              <a:defRPr sz="2000" b="1">
                <a:solidFill>
                  <a:schemeClr val="bg1"/>
                </a:solidFill>
                <a:latin typeface="Myriad Pro" pitchFamily="34" charset="0"/>
              </a:defRPr>
            </a:lvl9pPr>
          </a:lstStyle>
          <a:p>
            <a:r>
              <a:rPr lang="en-US" sz="2000" dirty="0">
                <a:solidFill>
                  <a:srgbClr val="0070C0"/>
                </a:solidFill>
                <a:ea typeface="+mn-ea"/>
              </a:rPr>
              <a:t>Match rules support </a:t>
            </a:r>
            <a:r>
              <a:rPr lang="en-US" sz="2000" dirty="0" err="1">
                <a:solidFill>
                  <a:srgbClr val="0070C0"/>
                </a:solidFill>
                <a:ea typeface="+mn-ea"/>
              </a:rPr>
              <a:t>picklists</a:t>
            </a:r>
            <a:endParaRPr lang="en-US" sz="2000" kern="1200" dirty="0">
              <a:solidFill>
                <a:srgbClr val="0070C0"/>
              </a:solidFill>
              <a:ea typeface="+mn-ea"/>
            </a:endParaRPr>
          </a:p>
        </p:txBody>
      </p:sp>
    </p:spTree>
    <p:custDataLst>
      <p:tags r:id="rId1"/>
    </p:custDataLst>
    <p:extLst>
      <p:ext uri="{BB962C8B-B14F-4D97-AF65-F5344CB8AC3E}">
        <p14:creationId xmlns:p14="http://schemas.microsoft.com/office/powerpoint/2010/main" val="236810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2"/>
          <p:cNvSpPr>
            <a:spLocks noGrp="1"/>
          </p:cNvSpPr>
          <p:nvPr>
            <p:ph type="title"/>
          </p:nvPr>
        </p:nvSpPr>
        <p:spPr/>
        <p:txBody>
          <a:bodyPr/>
          <a:lstStyle/>
          <a:p>
            <a:r>
              <a:rPr lang="en-US" sz="2700" dirty="0" smtClean="0"/>
              <a:t>What are the Enhancements to Duplicate Management? (cont.) </a:t>
            </a:r>
            <a:endParaRPr lang="en-US" sz="2700" dirty="0"/>
          </a:p>
        </p:txBody>
      </p:sp>
      <p:pic>
        <p:nvPicPr>
          <p:cNvPr id="4" name="Content Placeholder 3"/>
          <p:cNvPicPr>
            <a:picLocks noGrp="1" noChangeAspect="1"/>
          </p:cNvPicPr>
          <p:nvPr>
            <p:ph idx="4294967295"/>
          </p:nvPr>
        </p:nvPicPr>
        <p:blipFill rotWithShape="1">
          <a:blip r:embed="rId3" cstate="print"/>
          <a:srcRect l="-104" r="99"/>
          <a:stretch/>
        </p:blipFill>
        <p:spPr>
          <a:xfrm>
            <a:off x="2200589" y="1299081"/>
            <a:ext cx="8118475" cy="4622800"/>
          </a:xfrm>
          <a:ln>
            <a:solidFill>
              <a:schemeClr val="bg1">
                <a:lumMod val="75000"/>
              </a:schemeClr>
            </a:solidFill>
          </a:ln>
          <a:effectLst>
            <a:outerShdw blurRad="50800" dist="38100" dir="2700000" algn="tl" rotWithShape="0">
              <a:prstClr val="black">
                <a:alpha val="40000"/>
              </a:prstClr>
            </a:outerShdw>
          </a:effectLst>
        </p:spPr>
      </p:pic>
      <p:sp>
        <p:nvSpPr>
          <p:cNvPr id="5" name="Title 5"/>
          <p:cNvSpPr txBox="1">
            <a:spLocks/>
          </p:cNvSpPr>
          <p:nvPr/>
        </p:nvSpPr>
        <p:spPr bwMode="auto">
          <a:xfrm>
            <a:off x="2140300" y="814997"/>
            <a:ext cx="8119068" cy="432306"/>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defPPr>
              <a:defRPr lang="en-US"/>
            </a:defPPr>
            <a:lvl1pPr marL="0" algn="l" eaLnBrk="1" hangingPunct="1">
              <a:lnSpc>
                <a:spcPct val="90000"/>
              </a:lnSpc>
              <a:spcBef>
                <a:spcPts val="0"/>
              </a:spcBef>
              <a:buClr>
                <a:schemeClr val="accent1"/>
              </a:buClr>
              <a:buFont typeface="Arial"/>
              <a:buNone/>
              <a:defRPr sz="2000" b="1">
                <a:solidFill>
                  <a:srgbClr val="666666"/>
                </a:solidFill>
                <a:latin typeface="Arial" pitchFamily="34" charset="0"/>
                <a:cs typeface="Arial" pitchFamily="34" charset="0"/>
              </a:defRPr>
            </a:lvl1pPr>
            <a:lvl2pPr algn="l" eaLnBrk="1" hangingPunct="1">
              <a:spcBef>
                <a:spcPts val="0"/>
              </a:spcBef>
              <a:defRPr sz="2000" b="1">
                <a:solidFill>
                  <a:schemeClr val="bg1"/>
                </a:solidFill>
                <a:latin typeface="Myriad Pro" pitchFamily="34" charset="0"/>
              </a:defRPr>
            </a:lvl2pPr>
            <a:lvl3pPr algn="l" eaLnBrk="1" hangingPunct="1">
              <a:spcBef>
                <a:spcPts val="0"/>
              </a:spcBef>
              <a:defRPr sz="2000" b="1">
                <a:solidFill>
                  <a:schemeClr val="bg1"/>
                </a:solidFill>
                <a:latin typeface="Myriad Pro" pitchFamily="34" charset="0"/>
              </a:defRPr>
            </a:lvl3pPr>
            <a:lvl4pPr algn="l" eaLnBrk="1" hangingPunct="1">
              <a:spcBef>
                <a:spcPts val="0"/>
              </a:spcBef>
              <a:defRPr sz="2000" b="1">
                <a:solidFill>
                  <a:schemeClr val="bg1"/>
                </a:solidFill>
                <a:latin typeface="Myriad Pro" pitchFamily="34" charset="0"/>
              </a:defRPr>
            </a:lvl4pPr>
            <a:lvl5pPr algn="l" eaLnBrk="1" hangingPunct="1">
              <a:spcBef>
                <a:spcPts val="0"/>
              </a:spcBef>
              <a:defRPr sz="2000" b="1">
                <a:solidFill>
                  <a:schemeClr val="bg1"/>
                </a:solidFill>
                <a:latin typeface="Myriad Pro" pitchFamily="34" charset="0"/>
              </a:defRPr>
            </a:lvl5pPr>
            <a:lvl6pPr marL="457200" fontAlgn="base">
              <a:spcBef>
                <a:spcPts val="0"/>
              </a:spcBef>
              <a:spcAft>
                <a:spcPct val="0"/>
              </a:spcAft>
              <a:defRPr sz="2000" b="1">
                <a:solidFill>
                  <a:schemeClr val="bg1"/>
                </a:solidFill>
                <a:latin typeface="Myriad Pro" pitchFamily="34" charset="0"/>
              </a:defRPr>
            </a:lvl6pPr>
            <a:lvl7pPr marL="914400" fontAlgn="base">
              <a:spcBef>
                <a:spcPts val="0"/>
              </a:spcBef>
              <a:spcAft>
                <a:spcPct val="0"/>
              </a:spcAft>
              <a:defRPr sz="2000" b="1">
                <a:solidFill>
                  <a:schemeClr val="bg1"/>
                </a:solidFill>
                <a:latin typeface="Myriad Pro" pitchFamily="34" charset="0"/>
              </a:defRPr>
            </a:lvl7pPr>
            <a:lvl8pPr marL="1371600" fontAlgn="base">
              <a:spcBef>
                <a:spcPts val="0"/>
              </a:spcBef>
              <a:spcAft>
                <a:spcPct val="0"/>
              </a:spcAft>
              <a:defRPr sz="2000" b="1">
                <a:solidFill>
                  <a:schemeClr val="bg1"/>
                </a:solidFill>
                <a:latin typeface="Myriad Pro" pitchFamily="34" charset="0"/>
              </a:defRPr>
            </a:lvl8pPr>
            <a:lvl9pPr marL="1828800" fontAlgn="base">
              <a:spcBef>
                <a:spcPts val="0"/>
              </a:spcBef>
              <a:spcAft>
                <a:spcPct val="0"/>
              </a:spcAft>
              <a:defRPr sz="2000" b="1">
                <a:solidFill>
                  <a:schemeClr val="bg1"/>
                </a:solidFill>
                <a:latin typeface="Myriad Pro" pitchFamily="34" charset="0"/>
              </a:defRPr>
            </a:lvl9pPr>
          </a:lstStyle>
          <a:p>
            <a:pPr algn="ctr"/>
            <a:r>
              <a:rPr lang="en-US" dirty="0">
                <a:solidFill>
                  <a:srgbClr val="0070C0"/>
                </a:solidFill>
              </a:rPr>
              <a:t>Field mapping</a:t>
            </a:r>
          </a:p>
        </p:txBody>
      </p:sp>
    </p:spTree>
    <p:custDataLst>
      <p:tags r:id="rId1"/>
    </p:custDataLst>
    <p:extLst>
      <p:ext uri="{BB962C8B-B14F-4D97-AF65-F5344CB8AC3E}">
        <p14:creationId xmlns:p14="http://schemas.microsoft.com/office/powerpoint/2010/main" val="331467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42"/>
          <p:cNvSpPr>
            <a:spLocks noGrp="1"/>
          </p:cNvSpPr>
          <p:nvPr>
            <p:ph type="title"/>
          </p:nvPr>
        </p:nvSpPr>
        <p:spPr/>
        <p:txBody>
          <a:bodyPr/>
          <a:lstStyle/>
          <a:p>
            <a:r>
              <a:rPr lang="en-US" sz="2700" dirty="0" smtClean="0"/>
              <a:t>What are the Enhancements to Duplicate Management? (cont.) </a:t>
            </a:r>
            <a:endParaRPr lang="en-US" sz="2700" dirty="0"/>
          </a:p>
        </p:txBody>
      </p:sp>
      <p:pic>
        <p:nvPicPr>
          <p:cNvPr id="6" name="Content Placeholder 5"/>
          <p:cNvPicPr>
            <a:picLocks noGrp="1" noChangeAspect="1"/>
          </p:cNvPicPr>
          <p:nvPr>
            <p:ph idx="4294967295"/>
          </p:nvPr>
        </p:nvPicPr>
        <p:blipFill rotWithShape="1">
          <a:blip r:embed="rId3" cstate="print"/>
          <a:srcRect l="-546" r="-691"/>
          <a:stretch/>
        </p:blipFill>
        <p:spPr>
          <a:xfrm>
            <a:off x="291402" y="1127178"/>
            <a:ext cx="6424613" cy="3422650"/>
          </a:xfr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stretch>
            <a:fillRect/>
          </a:stretch>
        </p:blipFill>
        <p:spPr>
          <a:xfrm>
            <a:off x="4941129" y="1789236"/>
            <a:ext cx="6946071" cy="4248946"/>
          </a:xfrm>
          <a:prstGeom prst="rect">
            <a:avLst/>
          </a:prstGeom>
          <a:ln>
            <a:solidFill>
              <a:schemeClr val="bg1">
                <a:lumMod val="75000"/>
              </a:schemeClr>
            </a:solidFill>
          </a:ln>
          <a:effectLst>
            <a:outerShdw blurRad="50800" dist="38100" dir="13500000" algn="br" rotWithShape="0">
              <a:prstClr val="black">
                <a:alpha val="40000"/>
              </a:prstClr>
            </a:outerShdw>
          </a:effectLst>
        </p:spPr>
      </p:pic>
      <p:sp>
        <p:nvSpPr>
          <p:cNvPr id="5" name="Title 5"/>
          <p:cNvSpPr txBox="1">
            <a:spLocks/>
          </p:cNvSpPr>
          <p:nvPr/>
        </p:nvSpPr>
        <p:spPr bwMode="auto">
          <a:xfrm>
            <a:off x="3964512" y="704465"/>
            <a:ext cx="4477253" cy="432306"/>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marL="0" algn="l" rtl="0" eaLnBrk="1" fontAlgn="base" hangingPunct="1">
              <a:lnSpc>
                <a:spcPct val="90000"/>
              </a:lnSpc>
              <a:spcBef>
                <a:spcPts val="0"/>
              </a:spcBef>
              <a:spcAft>
                <a:spcPct val="0"/>
              </a:spcAft>
              <a:buClr>
                <a:schemeClr val="accent1"/>
              </a:buClr>
              <a:buFont typeface="Arial"/>
              <a:buNone/>
              <a:defRPr sz="2400" b="1">
                <a:solidFill>
                  <a:schemeClr val="accent2"/>
                </a:solidFill>
                <a:latin typeface="Arial" pitchFamily="34" charset="0"/>
                <a:ea typeface="+mj-ea"/>
                <a:cs typeface="Arial" pitchFamily="34" charset="0"/>
              </a:defRPr>
            </a:lvl1pPr>
            <a:lvl2pPr algn="l" rtl="0" eaLnBrk="1" fontAlgn="base" hangingPunct="1">
              <a:spcBef>
                <a:spcPts val="0"/>
              </a:spcBef>
              <a:spcAft>
                <a:spcPct val="0"/>
              </a:spcAft>
              <a:defRPr sz="2000" b="1">
                <a:solidFill>
                  <a:schemeClr val="bg1"/>
                </a:solidFill>
                <a:latin typeface="Myriad Pro" pitchFamily="34" charset="0"/>
              </a:defRPr>
            </a:lvl2pPr>
            <a:lvl3pPr algn="l" rtl="0" eaLnBrk="1" fontAlgn="base" hangingPunct="1">
              <a:spcBef>
                <a:spcPts val="0"/>
              </a:spcBef>
              <a:spcAft>
                <a:spcPct val="0"/>
              </a:spcAft>
              <a:defRPr sz="2000" b="1">
                <a:solidFill>
                  <a:schemeClr val="bg1"/>
                </a:solidFill>
                <a:latin typeface="Myriad Pro" pitchFamily="34" charset="0"/>
              </a:defRPr>
            </a:lvl3pPr>
            <a:lvl4pPr algn="l" rtl="0" eaLnBrk="1" fontAlgn="base" hangingPunct="1">
              <a:spcBef>
                <a:spcPts val="0"/>
              </a:spcBef>
              <a:spcAft>
                <a:spcPct val="0"/>
              </a:spcAft>
              <a:defRPr sz="2000" b="1">
                <a:solidFill>
                  <a:schemeClr val="bg1"/>
                </a:solidFill>
                <a:latin typeface="Myriad Pro" pitchFamily="34" charset="0"/>
              </a:defRPr>
            </a:lvl4pPr>
            <a:lvl5pPr algn="l" rtl="0" eaLnBrk="1" fontAlgn="base" hangingPunct="1">
              <a:spcBef>
                <a:spcPts val="0"/>
              </a:spcBef>
              <a:spcAft>
                <a:spcPct val="0"/>
              </a:spcAft>
              <a:defRPr sz="2000" b="1">
                <a:solidFill>
                  <a:schemeClr val="bg1"/>
                </a:solidFill>
                <a:latin typeface="Myriad Pro" pitchFamily="34" charset="0"/>
              </a:defRPr>
            </a:lvl5pPr>
            <a:lvl6pPr marL="457200" algn="l" rtl="0" eaLnBrk="1" fontAlgn="base" hangingPunct="1">
              <a:spcBef>
                <a:spcPts val="0"/>
              </a:spcBef>
              <a:spcAft>
                <a:spcPct val="0"/>
              </a:spcAft>
              <a:defRPr sz="2000" b="1">
                <a:solidFill>
                  <a:schemeClr val="bg1"/>
                </a:solidFill>
                <a:latin typeface="Myriad Pro" pitchFamily="34" charset="0"/>
              </a:defRPr>
            </a:lvl6pPr>
            <a:lvl7pPr marL="914400" algn="l" rtl="0" eaLnBrk="1" fontAlgn="base" hangingPunct="1">
              <a:spcBef>
                <a:spcPts val="0"/>
              </a:spcBef>
              <a:spcAft>
                <a:spcPct val="0"/>
              </a:spcAft>
              <a:defRPr sz="2000" b="1">
                <a:solidFill>
                  <a:schemeClr val="bg1"/>
                </a:solidFill>
                <a:latin typeface="Myriad Pro" pitchFamily="34" charset="0"/>
              </a:defRPr>
            </a:lvl7pPr>
            <a:lvl8pPr marL="1371600" algn="l" rtl="0" eaLnBrk="1" fontAlgn="base" hangingPunct="1">
              <a:spcBef>
                <a:spcPts val="0"/>
              </a:spcBef>
              <a:spcAft>
                <a:spcPct val="0"/>
              </a:spcAft>
              <a:defRPr sz="2000" b="1">
                <a:solidFill>
                  <a:schemeClr val="bg1"/>
                </a:solidFill>
                <a:latin typeface="Myriad Pro" pitchFamily="34" charset="0"/>
              </a:defRPr>
            </a:lvl8pPr>
            <a:lvl9pPr marL="1828800" algn="l" rtl="0" eaLnBrk="1" fontAlgn="base" hangingPunct="1">
              <a:spcBef>
                <a:spcPts val="0"/>
              </a:spcBef>
              <a:spcAft>
                <a:spcPct val="0"/>
              </a:spcAft>
              <a:defRPr sz="2000" b="1">
                <a:solidFill>
                  <a:schemeClr val="bg1"/>
                </a:solidFill>
                <a:latin typeface="Myriad Pro" pitchFamily="34" charset="0"/>
              </a:defRPr>
            </a:lvl9pPr>
          </a:lstStyle>
          <a:p>
            <a:r>
              <a:rPr lang="en-US" sz="2000" dirty="0">
                <a:solidFill>
                  <a:srgbClr val="0070C0"/>
                </a:solidFill>
                <a:ea typeface="+mn-ea"/>
              </a:rPr>
              <a:t>Cross-object duplicate rules</a:t>
            </a:r>
            <a:endParaRPr lang="en-US" sz="2000" kern="1200" dirty="0">
              <a:solidFill>
                <a:srgbClr val="0070C0"/>
              </a:solidFill>
              <a:ea typeface="+mn-ea"/>
            </a:endParaRPr>
          </a:p>
        </p:txBody>
      </p:sp>
    </p:spTree>
    <p:custDataLst>
      <p:tags r:id="rId1"/>
    </p:custDataLst>
    <p:extLst>
      <p:ext uri="{BB962C8B-B14F-4D97-AF65-F5344CB8AC3E}">
        <p14:creationId xmlns:p14="http://schemas.microsoft.com/office/powerpoint/2010/main" val="54164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04144" y="716280"/>
            <a:ext cx="11487856" cy="338554"/>
          </a:xfrm>
          <a:prstGeom prst="rect">
            <a:avLst/>
          </a:prstGeom>
        </p:spPr>
        <p:txBody>
          <a:bodyPr/>
          <a:lstStyle/>
          <a:p>
            <a:r>
              <a:rPr lang="en-US" dirty="0" smtClean="0"/>
              <a:t>Need to create a Custom Report Types for Dupes</a:t>
            </a:r>
            <a:endParaRPr lang="en-US" dirty="0"/>
          </a:p>
        </p:txBody>
      </p:sp>
      <p:sp>
        <p:nvSpPr>
          <p:cNvPr id="4" name="Title 3"/>
          <p:cNvSpPr>
            <a:spLocks noGrp="1"/>
          </p:cNvSpPr>
          <p:nvPr>
            <p:ph type="title"/>
          </p:nvPr>
        </p:nvSpPr>
        <p:spPr>
          <a:xfrm>
            <a:off x="338415" y="90721"/>
            <a:ext cx="11518535" cy="569680"/>
          </a:xfrm>
        </p:spPr>
        <p:txBody>
          <a:bodyPr/>
          <a:lstStyle/>
          <a:p>
            <a:r>
              <a:rPr lang="en-US" dirty="0" smtClean="0"/>
              <a:t>Reporting</a:t>
            </a:r>
            <a:endParaRPr lang="en-US" dirty="0"/>
          </a:p>
        </p:txBody>
      </p:sp>
      <p:pic>
        <p:nvPicPr>
          <p:cNvPr id="9" name="Picture 8"/>
          <p:cNvPicPr>
            <a:picLocks noChangeAspect="1"/>
          </p:cNvPicPr>
          <p:nvPr/>
        </p:nvPicPr>
        <p:blipFill>
          <a:blip r:embed="rId2"/>
          <a:stretch>
            <a:fillRect/>
          </a:stretch>
        </p:blipFill>
        <p:spPr>
          <a:xfrm>
            <a:off x="4636708" y="1237628"/>
            <a:ext cx="6974115" cy="4680201"/>
          </a:xfrm>
          <a:prstGeom prst="rect">
            <a:avLst/>
          </a:prstGeom>
        </p:spPr>
      </p:pic>
      <p:sp>
        <p:nvSpPr>
          <p:cNvPr id="6" name="Rounded Rectangular Callout 5"/>
          <p:cNvSpPr/>
          <p:nvPr/>
        </p:nvSpPr>
        <p:spPr>
          <a:xfrm>
            <a:off x="1740863" y="2159000"/>
            <a:ext cx="2181651" cy="2298700"/>
          </a:xfrm>
          <a:prstGeom prst="wedgeRoundRectCallout">
            <a:avLst>
              <a:gd name="adj1" fmla="val 109807"/>
              <a:gd name="adj2" fmla="val 47750"/>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spcBef>
                <a:spcPts val="300"/>
              </a:spcBef>
              <a:spcAft>
                <a:spcPts val="1000"/>
              </a:spcAft>
            </a:pPr>
            <a:endParaRPr lang="en-US" sz="1600" spc="-30" dirty="0" smtClean="0">
              <a:solidFill>
                <a:schemeClr val="accent2"/>
              </a:solidFill>
            </a:endParaRPr>
          </a:p>
          <a:p>
            <a:pPr>
              <a:spcBef>
                <a:spcPts val="300"/>
              </a:spcBef>
              <a:spcAft>
                <a:spcPts val="1000"/>
              </a:spcAft>
            </a:pPr>
            <a:r>
              <a:rPr lang="en-US" sz="1600" spc="-30" dirty="0" smtClean="0">
                <a:solidFill>
                  <a:schemeClr val="accent2"/>
                </a:solidFill>
              </a:rPr>
              <a:t>Create </a:t>
            </a:r>
            <a:r>
              <a:rPr lang="en-US" sz="1600" spc="-30" dirty="0">
                <a:solidFill>
                  <a:schemeClr val="accent2"/>
                </a:solidFill>
              </a:rPr>
              <a:t>Custom Report Types:</a:t>
            </a:r>
          </a:p>
          <a:p>
            <a:pPr marL="285750" indent="-285750">
              <a:spcBef>
                <a:spcPts val="300"/>
              </a:spcBef>
              <a:spcAft>
                <a:spcPts val="1000"/>
              </a:spcAft>
              <a:buFont typeface="Arial"/>
              <a:buChar char="•"/>
            </a:pPr>
            <a:r>
              <a:rPr lang="en-US" sz="1600" spc="-30" dirty="0">
                <a:solidFill>
                  <a:schemeClr val="accent2"/>
                </a:solidFill>
              </a:rPr>
              <a:t>Accounts, Contacts, Leads, etc. to Dupe Record </a:t>
            </a:r>
            <a:r>
              <a:rPr lang="en-US" sz="1600" spc="-30" dirty="0" smtClean="0">
                <a:solidFill>
                  <a:schemeClr val="accent2"/>
                </a:solidFill>
              </a:rPr>
              <a:t>Items </a:t>
            </a:r>
          </a:p>
          <a:p>
            <a:pPr marL="285750" indent="-285750">
              <a:spcBef>
                <a:spcPts val="300"/>
              </a:spcBef>
              <a:spcAft>
                <a:spcPts val="1000"/>
              </a:spcAft>
              <a:buFont typeface="Arial"/>
              <a:buChar char="•"/>
            </a:pPr>
            <a:r>
              <a:rPr lang="en-US" sz="1600" spc="-30" dirty="0" smtClean="0">
                <a:solidFill>
                  <a:schemeClr val="accent2"/>
                </a:solidFill>
              </a:rPr>
              <a:t>Dupe </a:t>
            </a:r>
            <a:r>
              <a:rPr lang="en-US" sz="1600" spc="-30" dirty="0">
                <a:solidFill>
                  <a:schemeClr val="accent2"/>
                </a:solidFill>
              </a:rPr>
              <a:t>Items All</a:t>
            </a:r>
          </a:p>
          <a:p>
            <a:pPr algn="ctr"/>
            <a:endParaRPr lang="en-US" sz="1000" b="1" dirty="0">
              <a:solidFill>
                <a:srgbClr val="000000"/>
              </a:solidFill>
              <a:latin typeface="Arial" pitchFamily="34" charset="0"/>
              <a:cs typeface="Arial" pitchFamily="34" charset="0"/>
            </a:endParaRPr>
          </a:p>
        </p:txBody>
      </p:sp>
      <p:sp>
        <p:nvSpPr>
          <p:cNvPr id="7" name="TextBox 6"/>
          <p:cNvSpPr txBox="1"/>
          <p:nvPr/>
        </p:nvSpPr>
        <p:spPr>
          <a:xfrm rot="20028410">
            <a:off x="6965039" y="673247"/>
            <a:ext cx="5876055" cy="769441"/>
          </a:xfrm>
          <a:prstGeom prst="rect">
            <a:avLst/>
          </a:prstGeom>
          <a:solidFill>
            <a:schemeClr val="bg1"/>
          </a:solidFill>
          <a:ln>
            <a:noFill/>
          </a:ln>
        </p:spPr>
        <p:txBody>
          <a:bodyPr wrap="square" rtlCol="0">
            <a:spAutoFit/>
          </a:bodyPr>
          <a:lstStyle/>
          <a:p>
            <a:pPr marL="223838" indent="-223838" algn="l"/>
            <a:r>
              <a:rPr lang="en-US" sz="4400" b="1" dirty="0" smtClean="0">
                <a:solidFill>
                  <a:srgbClr val="FF0000"/>
                </a:solidFill>
                <a:latin typeface="Arial" pitchFamily="34" charset="0"/>
                <a:cs typeface="Arial" pitchFamily="34" charset="0"/>
              </a:rPr>
              <a:t>Live Demo</a:t>
            </a:r>
          </a:p>
        </p:txBody>
      </p:sp>
    </p:spTree>
    <p:extLst>
      <p:ext uri="{BB962C8B-B14F-4D97-AF65-F5344CB8AC3E}">
        <p14:creationId xmlns:p14="http://schemas.microsoft.com/office/powerpoint/2010/main" val="93547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415" y="90721"/>
            <a:ext cx="11518535" cy="1039579"/>
          </a:xfrm>
        </p:spPr>
        <p:txBody>
          <a:bodyPr/>
          <a:lstStyle/>
          <a:p>
            <a:r>
              <a:rPr lang="en-US" dirty="0" smtClean="0"/>
              <a:t>Reporting Cont’d</a:t>
            </a:r>
            <a:br>
              <a:rPr lang="en-US" dirty="0" smtClean="0"/>
            </a:br>
            <a:endParaRPr lang="en-US" dirty="0"/>
          </a:p>
        </p:txBody>
      </p:sp>
      <p:pic>
        <p:nvPicPr>
          <p:cNvPr id="5" name="Picture 4"/>
          <p:cNvPicPr>
            <a:picLocks noChangeAspect="1"/>
          </p:cNvPicPr>
          <p:nvPr/>
        </p:nvPicPr>
        <p:blipFill>
          <a:blip r:embed="rId2"/>
          <a:stretch>
            <a:fillRect/>
          </a:stretch>
        </p:blipFill>
        <p:spPr>
          <a:xfrm>
            <a:off x="4484268" y="411132"/>
            <a:ext cx="6834380" cy="5558953"/>
          </a:xfrm>
          <a:prstGeom prst="rect">
            <a:avLst/>
          </a:prstGeom>
        </p:spPr>
      </p:pic>
      <p:sp>
        <p:nvSpPr>
          <p:cNvPr id="6" name="Rounded Rectangular Callout 5"/>
          <p:cNvSpPr/>
          <p:nvPr/>
        </p:nvSpPr>
        <p:spPr>
          <a:xfrm>
            <a:off x="266769" y="3683001"/>
            <a:ext cx="2172266" cy="1236615"/>
          </a:xfrm>
          <a:prstGeom prst="wedgeRoundRectCallout">
            <a:avLst>
              <a:gd name="adj1" fmla="val 145290"/>
              <a:gd name="adj2" fmla="val -47745"/>
              <a:gd name="adj3" fmla="val 16667"/>
            </a:avLst>
          </a:prstGeom>
          <a:solidFill>
            <a:schemeClr val="bg1"/>
          </a:solidFill>
          <a:ln>
            <a:solidFill>
              <a:srgbClr val="00B0F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spcBef>
                <a:spcPts val="300"/>
              </a:spcBef>
              <a:spcAft>
                <a:spcPts val="1000"/>
              </a:spcAft>
            </a:pPr>
            <a:r>
              <a:rPr lang="en-US" sz="1400" spc="-30" dirty="0" smtClean="0">
                <a:solidFill>
                  <a:schemeClr val="tx1"/>
                </a:solidFill>
              </a:rPr>
              <a:t>Custom Report Types</a:t>
            </a:r>
            <a:endParaRPr lang="en-US" sz="1400" spc="-30" dirty="0">
              <a:solidFill>
                <a:schemeClr val="tx1"/>
              </a:solidFill>
            </a:endParaRPr>
          </a:p>
        </p:txBody>
      </p:sp>
    </p:spTree>
    <p:extLst>
      <p:ext uri="{BB962C8B-B14F-4D97-AF65-F5344CB8AC3E}">
        <p14:creationId xmlns:p14="http://schemas.microsoft.com/office/powerpoint/2010/main" val="350127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Lightning Process Builder</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2" y="676275"/>
            <a:ext cx="6426250" cy="5688666"/>
          </a:xfrm>
        </p:spPr>
        <p:txBody>
          <a:bodyPr/>
          <a:lstStyle/>
          <a:p>
            <a:r>
              <a:rPr lang="en-US" dirty="0" smtClean="0"/>
              <a:t>Lightning Process Builder lets you automate business processes using a visual interface.</a:t>
            </a:r>
          </a:p>
          <a:p>
            <a:pPr lvl="1"/>
            <a:r>
              <a:rPr lang="en-US" dirty="0" smtClean="0"/>
              <a:t>Processes allow you to execute action groups when certain conditions are met.</a:t>
            </a:r>
          </a:p>
          <a:p>
            <a:pPr lvl="1"/>
            <a:r>
              <a:rPr lang="en-US" dirty="0" smtClean="0"/>
              <a:t>Action groups can consist of immediate and scheduled actions. </a:t>
            </a:r>
          </a:p>
          <a:p>
            <a:r>
              <a:rPr lang="en-US" dirty="0" smtClean="0"/>
              <a:t>Capabilities include:</a:t>
            </a:r>
          </a:p>
          <a:p>
            <a:pPr lvl="1"/>
            <a:r>
              <a:rPr lang="en-US" dirty="0" smtClean="0"/>
              <a:t>Creating a record.</a:t>
            </a:r>
          </a:p>
          <a:p>
            <a:pPr lvl="1"/>
            <a:r>
              <a:rPr lang="en-US" dirty="0" smtClean="0"/>
              <a:t>Updating fields on records or any related record.</a:t>
            </a:r>
          </a:p>
          <a:p>
            <a:pPr lvl="1"/>
            <a:r>
              <a:rPr lang="en-US" dirty="0" smtClean="0"/>
              <a:t>Launching a trigger-ready flow as an immediate </a:t>
            </a:r>
            <a:br>
              <a:rPr lang="en-US" dirty="0" smtClean="0"/>
            </a:br>
            <a:r>
              <a:rPr lang="en-US" dirty="0" smtClean="0"/>
              <a:t>or scheduled action.</a:t>
            </a:r>
          </a:p>
          <a:p>
            <a:pPr lvl="1"/>
            <a:r>
              <a:rPr lang="en-US" dirty="0" smtClean="0"/>
              <a:t>Sending an email.</a:t>
            </a:r>
          </a:p>
          <a:p>
            <a:pPr lvl="1"/>
            <a:r>
              <a:rPr lang="en-US" dirty="0" smtClean="0"/>
              <a:t>Posting to Chatter.</a:t>
            </a:r>
          </a:p>
          <a:p>
            <a:pPr lvl="1"/>
            <a:r>
              <a:rPr lang="en-US" dirty="0" smtClean="0"/>
              <a:t>Submitting for approval.</a:t>
            </a:r>
          </a:p>
          <a:p>
            <a:pPr lvl="1"/>
            <a:r>
              <a:rPr lang="en-US" dirty="0" smtClean="0"/>
              <a:t>Triggering Apex.</a:t>
            </a:r>
            <a:endParaRPr lang="en-US" dirty="0"/>
          </a:p>
        </p:txBody>
      </p:sp>
      <p:sp>
        <p:nvSpPr>
          <p:cNvPr id="3" name="Title 2"/>
          <p:cNvSpPr>
            <a:spLocks noGrp="1"/>
          </p:cNvSpPr>
          <p:nvPr>
            <p:ph type="title"/>
          </p:nvPr>
        </p:nvSpPr>
        <p:spPr/>
        <p:txBody>
          <a:bodyPr/>
          <a:lstStyle/>
          <a:p>
            <a:r>
              <a:rPr lang="en-US" dirty="0" smtClean="0"/>
              <a:t>What is Lightning Process Builder? </a:t>
            </a:r>
            <a:endParaRPr lang="en-US" dirty="0"/>
          </a:p>
        </p:txBody>
      </p:sp>
      <p:pic>
        <p:nvPicPr>
          <p:cNvPr id="15" name="Picture 2"/>
          <p:cNvPicPr>
            <a:picLocks noChangeAspect="1" noChangeArrowheads="1"/>
          </p:cNvPicPr>
          <p:nvPr/>
        </p:nvPicPr>
        <p:blipFill>
          <a:blip r:embed="rId3" cstate="print"/>
          <a:srcRect/>
          <a:stretch>
            <a:fillRect/>
          </a:stretch>
        </p:blipFill>
        <p:spPr bwMode="auto">
          <a:xfrm>
            <a:off x="6556916" y="780585"/>
            <a:ext cx="5380304" cy="4772722"/>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4" name="TextBox 13"/>
          <p:cNvSpPr txBox="1"/>
          <p:nvPr/>
        </p:nvSpPr>
        <p:spPr>
          <a:xfrm>
            <a:off x="3941785" y="5711349"/>
            <a:ext cx="6643011" cy="1021556"/>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txBody>
          <a:bodyPr wrap="square" rtlCol="0">
            <a:spAutoFit/>
          </a:bodyPr>
          <a:lstStyle/>
          <a:p>
            <a:pPr marL="0" lvl="1" algn="l">
              <a:spcBef>
                <a:spcPts val="600"/>
              </a:spcBef>
              <a:defRPr/>
            </a:pPr>
            <a:r>
              <a:rPr lang="en-US" sz="1800" dirty="0" smtClean="0">
                <a:solidFill>
                  <a:schemeClr val="bg1"/>
                </a:solidFill>
                <a:latin typeface="Arial" pitchFamily="34" charset="0"/>
                <a:cs typeface="Arial" pitchFamily="34" charset="0"/>
              </a:rPr>
              <a:t>Prior to Process Builder, you had to use Visual Workflow or Apex to create a record, update fields on any related record, post to Chatter, or submit a record for approval.</a:t>
            </a:r>
          </a:p>
        </p:txBody>
      </p:sp>
    </p:spTree>
    <p:custDataLst>
      <p:tags r:id="rId1"/>
    </p:custDataLst>
    <p:extLst>
      <p:ext uri="{BB962C8B-B14F-4D97-AF65-F5344CB8AC3E}">
        <p14:creationId xmlns:p14="http://schemas.microsoft.com/office/powerpoint/2010/main" val="1545516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3090" y="822276"/>
            <a:ext cx="10701704" cy="304800"/>
          </a:xfrm>
        </p:spPr>
        <p:txBody>
          <a:bodyPr/>
          <a:lstStyle/>
          <a:p>
            <a:pPr algn="ctr"/>
            <a:r>
              <a:rPr lang="en-US" sz="3600" dirty="0" smtClean="0"/>
              <a:t>I PICKED THE “OMG” FEATURES</a:t>
            </a:r>
            <a:endParaRPr lang="en-US" sz="3600" dirty="0"/>
          </a:p>
        </p:txBody>
      </p:sp>
      <p:pic>
        <p:nvPicPr>
          <p:cNvPr id="5" name="Picture 4" descr="hq7z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922" y="1260608"/>
            <a:ext cx="6778176" cy="5077090"/>
          </a:xfrm>
          <a:prstGeom prst="rect">
            <a:avLst/>
          </a:prstGeom>
        </p:spPr>
      </p:pic>
    </p:spTree>
    <p:extLst>
      <p:ext uri="{BB962C8B-B14F-4D97-AF65-F5344CB8AC3E}">
        <p14:creationId xmlns:p14="http://schemas.microsoft.com/office/powerpoint/2010/main" val="19206121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 Create – Workflow &amp; Approvals – Process Builder</a:t>
            </a:r>
            <a:endParaRPr lang="en-US" dirty="0"/>
          </a:p>
        </p:txBody>
      </p:sp>
      <p:pic>
        <p:nvPicPr>
          <p:cNvPr id="3" name="Picture 2"/>
          <p:cNvPicPr>
            <a:picLocks noChangeAspect="1"/>
          </p:cNvPicPr>
          <p:nvPr/>
        </p:nvPicPr>
        <p:blipFill>
          <a:blip r:embed="rId2"/>
          <a:stretch>
            <a:fillRect/>
          </a:stretch>
        </p:blipFill>
        <p:spPr>
          <a:xfrm>
            <a:off x="183903" y="446072"/>
            <a:ext cx="10799775" cy="6257588"/>
          </a:xfrm>
          <a:prstGeom prst="rect">
            <a:avLst/>
          </a:prstGeom>
        </p:spPr>
      </p:pic>
    </p:spTree>
    <p:extLst>
      <p:ext uri="{BB962C8B-B14F-4D97-AF65-F5344CB8AC3E}">
        <p14:creationId xmlns:p14="http://schemas.microsoft.com/office/powerpoint/2010/main" val="34664120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solidFill>
                  <a:srgbClr val="FF0000"/>
                </a:solidFill>
              </a:rPr>
              <a:t>WHICH Object </a:t>
            </a:r>
            <a:r>
              <a:rPr lang="en-US" sz="3200" dirty="0" smtClean="0"/>
              <a:t>(Account, Contact, Opportunity, </a:t>
            </a:r>
            <a:r>
              <a:rPr lang="en-US" sz="3200" dirty="0" err="1" smtClean="0"/>
              <a:t>etc</a:t>
            </a:r>
            <a:r>
              <a:rPr lang="en-US" sz="3200" dirty="0" smtClean="0"/>
              <a:t>) starts the process?</a:t>
            </a:r>
          </a:p>
          <a:p>
            <a:endParaRPr lang="en-US" sz="3200" dirty="0"/>
          </a:p>
          <a:p>
            <a:r>
              <a:rPr lang="en-US" sz="3200" dirty="0" smtClean="0">
                <a:solidFill>
                  <a:srgbClr val="FF0000"/>
                </a:solidFill>
              </a:rPr>
              <a:t>WHAT is the criteria </a:t>
            </a:r>
            <a:r>
              <a:rPr lang="en-US" sz="3200" dirty="0" smtClean="0"/>
              <a:t>for starting your process?</a:t>
            </a:r>
          </a:p>
          <a:p>
            <a:endParaRPr lang="en-US" sz="3200" dirty="0"/>
          </a:p>
          <a:p>
            <a:r>
              <a:rPr lang="en-US" sz="3200" dirty="0" smtClean="0">
                <a:solidFill>
                  <a:srgbClr val="FF0000"/>
                </a:solidFill>
              </a:rPr>
              <a:t>WHAT</a:t>
            </a:r>
            <a:r>
              <a:rPr lang="en-US" sz="3200" dirty="0" smtClean="0"/>
              <a:t> </a:t>
            </a:r>
            <a:r>
              <a:rPr lang="en-US" sz="3200" dirty="0" smtClean="0">
                <a:solidFill>
                  <a:srgbClr val="FF0000"/>
                </a:solidFill>
              </a:rPr>
              <a:t>do you want to happen</a:t>
            </a:r>
            <a:r>
              <a:rPr lang="en-US" sz="3200" dirty="0"/>
              <a:t> </a:t>
            </a:r>
            <a:r>
              <a:rPr lang="en-US" sz="3200" dirty="0" smtClean="0"/>
              <a:t>(see next slide)?</a:t>
            </a:r>
          </a:p>
          <a:p>
            <a:endParaRPr lang="en-US" sz="3200" dirty="0"/>
          </a:p>
          <a:p>
            <a:r>
              <a:rPr lang="en-US" sz="3200" dirty="0" smtClean="0">
                <a:solidFill>
                  <a:srgbClr val="FF0000"/>
                </a:solidFill>
              </a:rPr>
              <a:t>WHEN</a:t>
            </a:r>
            <a:r>
              <a:rPr lang="en-US" sz="3200" dirty="0" smtClean="0"/>
              <a:t> do you want it to happen (immediately or after time)?</a:t>
            </a:r>
          </a:p>
          <a:p>
            <a:endParaRPr lang="en-US" sz="3200" dirty="0"/>
          </a:p>
          <a:p>
            <a:endParaRPr lang="en-US" sz="3200" dirty="0" smtClean="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p:txBody>
      </p:sp>
      <p:sp>
        <p:nvSpPr>
          <p:cNvPr id="2" name="Title 1"/>
          <p:cNvSpPr>
            <a:spLocks noGrp="1"/>
          </p:cNvSpPr>
          <p:nvPr>
            <p:ph type="title"/>
          </p:nvPr>
        </p:nvSpPr>
        <p:spPr/>
        <p:txBody>
          <a:bodyPr/>
          <a:lstStyle/>
          <a:p>
            <a:r>
              <a:rPr lang="en-US" dirty="0" smtClean="0"/>
              <a:t>Planning before you get to the Process Builder</a:t>
            </a:r>
            <a:endParaRPr lang="en-US" dirty="0"/>
          </a:p>
        </p:txBody>
      </p:sp>
    </p:spTree>
    <p:extLst>
      <p:ext uri="{BB962C8B-B14F-4D97-AF65-F5344CB8AC3E}">
        <p14:creationId xmlns:p14="http://schemas.microsoft.com/office/powerpoint/2010/main" val="125147694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Actions are Supported by Lightning Process Builder? </a:t>
            </a:r>
            <a:endParaRPr lang="en-US" dirty="0"/>
          </a:p>
        </p:txBody>
      </p:sp>
      <p:sp>
        <p:nvSpPr>
          <p:cNvPr id="14" name="TextBox 13"/>
          <p:cNvSpPr txBox="1"/>
          <p:nvPr/>
        </p:nvSpPr>
        <p:spPr>
          <a:xfrm>
            <a:off x="2247296" y="5455070"/>
            <a:ext cx="7800391" cy="1021556"/>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txBody>
          <a:bodyPr wrap="square" rtlCol="0">
            <a:spAutoFit/>
          </a:bodyPr>
          <a:lstStyle/>
          <a:p>
            <a:pPr marL="0" lvl="1" algn="l">
              <a:spcBef>
                <a:spcPts val="600"/>
              </a:spcBef>
              <a:defRPr/>
            </a:pPr>
            <a:r>
              <a:rPr lang="en-US" sz="1800" dirty="0" smtClean="0">
                <a:solidFill>
                  <a:schemeClr val="bg1"/>
                </a:solidFill>
                <a:latin typeface="Arial" pitchFamily="34" charset="0"/>
                <a:cs typeface="Arial" pitchFamily="34" charset="0"/>
              </a:rPr>
              <a:t>Prior to Process Builder, you had to use Visual Workflow or Apex to create a record, update fields on any related record, post to Chatter, or submit a record for approval</a:t>
            </a:r>
            <a:r>
              <a:rPr lang="en-US" sz="1800" dirty="0" smtClean="0">
                <a:solidFill>
                  <a:schemeClr val="bg1"/>
                </a:solidFill>
              </a:rPr>
              <a:t>.</a:t>
            </a:r>
            <a:endParaRPr lang="en-US" sz="1800" dirty="0" smtClean="0">
              <a:solidFill>
                <a:schemeClr val="bg1"/>
              </a:solidFill>
              <a:latin typeface="Arial" pitchFamily="34" charset="0"/>
              <a:cs typeface="Arial"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648865226"/>
              </p:ext>
            </p:extLst>
          </p:nvPr>
        </p:nvGraphicFramePr>
        <p:xfrm>
          <a:off x="278780" y="821427"/>
          <a:ext cx="11664176" cy="3876040"/>
        </p:xfrm>
        <a:graphic>
          <a:graphicData uri="http://schemas.openxmlformats.org/drawingml/2006/table">
            <a:tbl>
              <a:tblPr firstRow="1" bandRow="1">
                <a:effectLst>
                  <a:outerShdw blurRad="50800" dist="38100" dir="2700000" algn="tl" rotWithShape="0">
                    <a:prstClr val="black">
                      <a:alpha val="40000"/>
                    </a:prstClr>
                  </a:outerShdw>
                </a:effectLst>
                <a:tableStyleId>{85BE263C-DBD7-4A20-BB59-AAB30ACAA65A}</a:tableStyleId>
              </a:tblPr>
              <a:tblGrid>
                <a:gridCol w="3072060"/>
                <a:gridCol w="8592116"/>
              </a:tblGrid>
              <a:tr h="370840">
                <a:tc>
                  <a:txBody>
                    <a:bodyPr/>
                    <a:lstStyle/>
                    <a:p>
                      <a:r>
                        <a:rPr lang="en-US" dirty="0" smtClean="0">
                          <a:latin typeface="Arial" panose="020B0604020202020204" pitchFamily="34" charset="0"/>
                          <a:cs typeface="Arial" panose="020B0604020202020204" pitchFamily="34" charset="0"/>
                        </a:rPr>
                        <a:t>Actions</a:t>
                      </a:r>
                      <a:endParaRPr lang="en-US" dirty="0">
                        <a:latin typeface="Arial" panose="020B0604020202020204" pitchFamily="34" charset="0"/>
                        <a:cs typeface="Arial" panose="020B0604020202020204" pitchFamily="34" charset="0"/>
                      </a:endParaRPr>
                    </a:p>
                  </a:txBody>
                  <a:tcPr marL="93799" marR="93799"/>
                </a:tc>
                <a:tc>
                  <a:txBody>
                    <a:bodyPr/>
                    <a:lstStyle/>
                    <a:p>
                      <a:r>
                        <a:rPr lang="en-US" dirty="0" smtClean="0">
                          <a:latin typeface="Arial" panose="020B0604020202020204" pitchFamily="34" charset="0"/>
                          <a:cs typeface="Arial" panose="020B0604020202020204" pitchFamily="34" charset="0"/>
                        </a:rPr>
                        <a:t>Description</a:t>
                      </a:r>
                      <a:endParaRPr lang="en-US" dirty="0">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Create</a:t>
                      </a:r>
                      <a:r>
                        <a:rPr lang="en-US" baseline="0" dirty="0" smtClean="0">
                          <a:solidFill>
                            <a:srgbClr val="5F5F5F"/>
                          </a:solidFill>
                          <a:latin typeface="Arial" panose="020B0604020202020204" pitchFamily="34" charset="0"/>
                          <a:cs typeface="Arial" panose="020B0604020202020204" pitchFamily="34" charset="0"/>
                        </a:rPr>
                        <a:t> a record</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5F5F5F"/>
                          </a:solidFill>
                          <a:latin typeface="Arial" panose="020B0604020202020204" pitchFamily="34" charset="0"/>
                          <a:ea typeface="+mn-ea"/>
                          <a:cs typeface="Arial" panose="020B0604020202020204" pitchFamily="34" charset="0"/>
                        </a:rPr>
                        <a:t>Create a new record. </a:t>
                      </a:r>
                      <a:endParaRPr lang="en-US" sz="1800" dirty="0" smtClean="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Update records</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5F5F5F"/>
                          </a:solidFill>
                          <a:latin typeface="Arial" panose="020B0604020202020204" pitchFamily="34" charset="0"/>
                          <a:cs typeface="Arial" panose="020B0604020202020204" pitchFamily="34" charset="0"/>
                        </a:rPr>
                        <a:t>Update </a:t>
                      </a:r>
                      <a:r>
                        <a:rPr lang="en-US" sz="1800" dirty="0" smtClean="0">
                          <a:solidFill>
                            <a:srgbClr val="5F5F5F"/>
                          </a:solidFill>
                          <a:latin typeface="Arial" panose="020B0604020202020204" pitchFamily="34" charset="0"/>
                          <a:cs typeface="Arial" panose="020B0604020202020204" pitchFamily="34" charset="0"/>
                        </a:rPr>
                        <a:t>fields on records or any related</a:t>
                      </a:r>
                      <a:r>
                        <a:rPr lang="en-US" sz="1800" baseline="0" dirty="0" smtClean="0">
                          <a:solidFill>
                            <a:srgbClr val="5F5F5F"/>
                          </a:solidFill>
                          <a:latin typeface="Arial" panose="020B0604020202020204" pitchFamily="34" charset="0"/>
                          <a:cs typeface="Arial" panose="020B0604020202020204" pitchFamily="34" charset="0"/>
                        </a:rPr>
                        <a:t> records.</a:t>
                      </a:r>
                      <a:endParaRPr lang="en-US" sz="1800" dirty="0" smtClean="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Send an email</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r>
                        <a:rPr lang="en-US" sz="1800" kern="1200" baseline="0" dirty="0" smtClean="0">
                          <a:solidFill>
                            <a:srgbClr val="5F5F5F"/>
                          </a:solidFill>
                          <a:latin typeface="Arial" panose="020B0604020202020204" pitchFamily="34" charset="0"/>
                          <a:ea typeface="+mn-ea"/>
                          <a:cs typeface="Arial" panose="020B0604020202020204" pitchFamily="34" charset="0"/>
                        </a:rPr>
                        <a:t>Send an email using an email alert.</a:t>
                      </a:r>
                      <a:endParaRPr lang="en-US" dirty="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sz="1800" dirty="0" smtClean="0">
                          <a:solidFill>
                            <a:srgbClr val="5F5F5F"/>
                          </a:solidFill>
                          <a:latin typeface="Arial" panose="020B0604020202020204" pitchFamily="34" charset="0"/>
                          <a:cs typeface="Arial" panose="020B0604020202020204" pitchFamily="34" charset="0"/>
                        </a:rPr>
                        <a:t>Post to Chatter</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r>
                        <a:rPr lang="en-US" sz="1800" kern="1200" baseline="0" dirty="0" smtClean="0">
                          <a:solidFill>
                            <a:srgbClr val="5F5F5F"/>
                          </a:solidFill>
                          <a:latin typeface="Arial" panose="020B0604020202020204" pitchFamily="34" charset="0"/>
                          <a:ea typeface="+mn-ea"/>
                          <a:cs typeface="Arial" panose="020B0604020202020204" pitchFamily="34" charset="0"/>
                        </a:rPr>
                        <a:t>Post to the feed of a user, a Chatter group, or the record that started </a:t>
                      </a:r>
                      <a:br>
                        <a:rPr lang="en-US" sz="1800" kern="1200" baseline="0" dirty="0" smtClean="0">
                          <a:solidFill>
                            <a:srgbClr val="5F5F5F"/>
                          </a:solidFill>
                          <a:latin typeface="Arial" panose="020B0604020202020204" pitchFamily="34" charset="0"/>
                          <a:ea typeface="+mn-ea"/>
                          <a:cs typeface="Arial" panose="020B0604020202020204" pitchFamily="34" charset="0"/>
                        </a:rPr>
                      </a:br>
                      <a:r>
                        <a:rPr lang="en-US" sz="1800" kern="1200" baseline="0" dirty="0" smtClean="0">
                          <a:solidFill>
                            <a:srgbClr val="5F5F5F"/>
                          </a:solidFill>
                          <a:latin typeface="Arial" panose="020B0604020202020204" pitchFamily="34" charset="0"/>
                          <a:ea typeface="+mn-ea"/>
                          <a:cs typeface="Arial" panose="020B0604020202020204" pitchFamily="34" charset="0"/>
                        </a:rPr>
                        <a:t>the process.</a:t>
                      </a:r>
                      <a:endParaRPr lang="en-US" dirty="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Use a quick</a:t>
                      </a:r>
                      <a:r>
                        <a:rPr lang="en-US" baseline="0" dirty="0" smtClean="0">
                          <a:solidFill>
                            <a:srgbClr val="5F5F5F"/>
                          </a:solidFill>
                          <a:latin typeface="Arial" panose="020B0604020202020204" pitchFamily="34" charset="0"/>
                          <a:cs typeface="Arial" panose="020B0604020202020204" pitchFamily="34" charset="0"/>
                        </a:rPr>
                        <a:t> action</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r>
                        <a:rPr lang="en-US" sz="1800" kern="1200" baseline="0" dirty="0" smtClean="0">
                          <a:solidFill>
                            <a:srgbClr val="5F5F5F"/>
                          </a:solidFill>
                          <a:latin typeface="Arial" panose="020B0604020202020204" pitchFamily="34" charset="0"/>
                          <a:ea typeface="+mn-ea"/>
                          <a:cs typeface="Arial" panose="020B0604020202020204" pitchFamily="34" charset="0"/>
                        </a:rPr>
                        <a:t>Use an object-specific or global action to create a record, update a record, </a:t>
                      </a:r>
                      <a:br>
                        <a:rPr lang="en-US" sz="1800" kern="1200" baseline="0" dirty="0" smtClean="0">
                          <a:solidFill>
                            <a:srgbClr val="5F5F5F"/>
                          </a:solidFill>
                          <a:latin typeface="Arial" panose="020B0604020202020204" pitchFamily="34" charset="0"/>
                          <a:ea typeface="+mn-ea"/>
                          <a:cs typeface="Arial" panose="020B0604020202020204" pitchFamily="34" charset="0"/>
                        </a:rPr>
                      </a:br>
                      <a:r>
                        <a:rPr lang="en-US" sz="1800" kern="1200" baseline="0" dirty="0" smtClean="0">
                          <a:solidFill>
                            <a:srgbClr val="5F5F5F"/>
                          </a:solidFill>
                          <a:latin typeface="Arial" panose="020B0604020202020204" pitchFamily="34" charset="0"/>
                          <a:ea typeface="+mn-ea"/>
                          <a:cs typeface="Arial" panose="020B0604020202020204" pitchFamily="34" charset="0"/>
                        </a:rPr>
                        <a:t>or log a call.</a:t>
                      </a:r>
                      <a:endParaRPr lang="en-US" dirty="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Submit for approval</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r>
                        <a:rPr lang="en-US" sz="1800" kern="1200" baseline="0" dirty="0" smtClean="0">
                          <a:solidFill>
                            <a:srgbClr val="5F5F5F"/>
                          </a:solidFill>
                          <a:latin typeface="Arial" panose="020B0604020202020204" pitchFamily="34" charset="0"/>
                          <a:ea typeface="+mn-ea"/>
                          <a:cs typeface="Arial" panose="020B0604020202020204" pitchFamily="34" charset="0"/>
                        </a:rPr>
                        <a:t>Submit a record for approval </a:t>
                      </a:r>
                      <a:r>
                        <a:rPr lang="en-US" dirty="0" smtClean="0">
                          <a:solidFill>
                            <a:srgbClr val="5F5F5F"/>
                          </a:solidFill>
                          <a:latin typeface="Arial" panose="020B0604020202020204" pitchFamily="34" charset="0"/>
                          <a:cs typeface="Arial" panose="020B0604020202020204" pitchFamily="34" charset="0"/>
                        </a:rPr>
                        <a:t>without requiring users to submit manually</a:t>
                      </a:r>
                      <a:r>
                        <a:rPr lang="en-US" sz="1800" kern="1200" baseline="0" dirty="0" smtClean="0">
                          <a:solidFill>
                            <a:srgbClr val="5F5F5F"/>
                          </a:solidFill>
                          <a:latin typeface="Arial" panose="020B0604020202020204" pitchFamily="34" charset="0"/>
                          <a:ea typeface="+mn-ea"/>
                          <a:cs typeface="Arial" panose="020B0604020202020204" pitchFamily="34" charset="0"/>
                        </a:rPr>
                        <a:t>.</a:t>
                      </a:r>
                      <a:endParaRPr lang="en-US" dirty="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Launch</a:t>
                      </a:r>
                      <a:r>
                        <a:rPr lang="en-US" baseline="0" dirty="0" smtClean="0">
                          <a:solidFill>
                            <a:srgbClr val="5F5F5F"/>
                          </a:solidFill>
                          <a:latin typeface="Arial" panose="020B0604020202020204" pitchFamily="34" charset="0"/>
                          <a:cs typeface="Arial" panose="020B0604020202020204" pitchFamily="34" charset="0"/>
                        </a:rPr>
                        <a:t> a flow</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r>
                        <a:rPr lang="en-US" dirty="0" smtClean="0">
                          <a:solidFill>
                            <a:srgbClr val="5F5F5F"/>
                          </a:solidFill>
                          <a:latin typeface="Arial" panose="020B0604020202020204" pitchFamily="34" charset="0"/>
                          <a:cs typeface="Arial" panose="020B0604020202020204" pitchFamily="34" charset="0"/>
                        </a:rPr>
                        <a:t>Launch a trigger-ready flow</a:t>
                      </a:r>
                      <a:r>
                        <a:rPr lang="en-US" baseline="0" dirty="0" smtClean="0">
                          <a:solidFill>
                            <a:srgbClr val="5F5F5F"/>
                          </a:solidFill>
                          <a:latin typeface="Arial" panose="020B0604020202020204" pitchFamily="34" charset="0"/>
                          <a:cs typeface="Arial" panose="020B0604020202020204" pitchFamily="34" charset="0"/>
                        </a:rPr>
                        <a:t> to automate complex business processes.</a:t>
                      </a:r>
                      <a:endParaRPr lang="en-US" dirty="0">
                        <a:solidFill>
                          <a:srgbClr val="5F5F5F"/>
                        </a:solidFill>
                        <a:latin typeface="Arial" panose="020B0604020202020204" pitchFamily="34" charset="0"/>
                        <a:cs typeface="Arial" panose="020B0604020202020204" pitchFamily="34" charset="0"/>
                      </a:endParaRPr>
                    </a:p>
                  </a:txBody>
                  <a:tcPr marL="93799" marR="93799"/>
                </a:tc>
              </a:tr>
              <a:tr h="370840">
                <a:tc>
                  <a:txBody>
                    <a:bodyPr/>
                    <a:lstStyle/>
                    <a:p>
                      <a:r>
                        <a:rPr lang="en-US" dirty="0" smtClean="0">
                          <a:solidFill>
                            <a:srgbClr val="5F5F5F"/>
                          </a:solidFill>
                          <a:latin typeface="Arial" panose="020B0604020202020204" pitchFamily="34" charset="0"/>
                          <a:cs typeface="Arial" panose="020B0604020202020204" pitchFamily="34" charset="0"/>
                        </a:rPr>
                        <a:t>Call Apex</a:t>
                      </a:r>
                      <a:endParaRPr lang="en-US" dirty="0">
                        <a:solidFill>
                          <a:srgbClr val="5F5F5F"/>
                        </a:solidFill>
                        <a:latin typeface="Arial" panose="020B0604020202020204" pitchFamily="34" charset="0"/>
                        <a:cs typeface="Arial" panose="020B0604020202020204" pitchFamily="34" charset="0"/>
                      </a:endParaRPr>
                    </a:p>
                  </a:txBody>
                  <a:tcPr marL="93799" marR="93799"/>
                </a:tc>
                <a:tc>
                  <a:txBody>
                    <a:bodyPr/>
                    <a:lstStyle/>
                    <a:p>
                      <a:r>
                        <a:rPr lang="en-US" dirty="0" smtClean="0">
                          <a:solidFill>
                            <a:srgbClr val="5F5F5F"/>
                          </a:solidFill>
                          <a:latin typeface="Arial" panose="020B0604020202020204" pitchFamily="34" charset="0"/>
                          <a:cs typeface="Arial" panose="020B0604020202020204" pitchFamily="34" charset="0"/>
                        </a:rPr>
                        <a:t>Call</a:t>
                      </a:r>
                      <a:r>
                        <a:rPr lang="en-US" baseline="0" dirty="0" smtClean="0">
                          <a:solidFill>
                            <a:srgbClr val="5F5F5F"/>
                          </a:solidFill>
                          <a:latin typeface="Arial" panose="020B0604020202020204" pitchFamily="34" charset="0"/>
                          <a:cs typeface="Arial" panose="020B0604020202020204" pitchFamily="34" charset="0"/>
                        </a:rPr>
                        <a:t> an Apex method to add customized functionality.</a:t>
                      </a:r>
                      <a:endParaRPr lang="en-US" dirty="0">
                        <a:solidFill>
                          <a:srgbClr val="5F5F5F"/>
                        </a:solidFill>
                        <a:latin typeface="Arial" panose="020B0604020202020204" pitchFamily="34" charset="0"/>
                        <a:cs typeface="Arial" panose="020B0604020202020204" pitchFamily="34" charset="0"/>
                      </a:endParaRPr>
                    </a:p>
                  </a:txBody>
                  <a:tcPr marL="93799" marR="93799"/>
                </a:tc>
              </a:tr>
            </a:tbl>
          </a:graphicData>
        </a:graphic>
      </p:graphicFrame>
    </p:spTree>
    <p:custDataLst>
      <p:tags r:id="rId1"/>
    </p:custDataLst>
    <p:extLst>
      <p:ext uri="{BB962C8B-B14F-4D97-AF65-F5344CB8AC3E}">
        <p14:creationId xmlns:p14="http://schemas.microsoft.com/office/powerpoint/2010/main" val="15455164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Process</a:t>
            </a:r>
            <a:endParaRPr lang="en-US" dirty="0"/>
          </a:p>
        </p:txBody>
      </p:sp>
      <p:pic>
        <p:nvPicPr>
          <p:cNvPr id="3" name="Picture 2" descr="stk19975boj.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439" y="1222858"/>
            <a:ext cx="1815889" cy="2441764"/>
          </a:xfrm>
          <a:prstGeom prst="rect">
            <a:avLst/>
          </a:prstGeom>
        </p:spPr>
      </p:pic>
      <p:sp>
        <p:nvSpPr>
          <p:cNvPr id="4" name="TextBox 3"/>
          <p:cNvSpPr txBox="1"/>
          <p:nvPr/>
        </p:nvSpPr>
        <p:spPr>
          <a:xfrm>
            <a:off x="2645960" y="2022420"/>
            <a:ext cx="9196184" cy="1384995"/>
          </a:xfrm>
          <a:prstGeom prst="rect">
            <a:avLst/>
          </a:prstGeom>
          <a:solidFill>
            <a:schemeClr val="bg1"/>
          </a:solidFill>
          <a:ln>
            <a:noFill/>
          </a:ln>
        </p:spPr>
        <p:txBody>
          <a:bodyPr wrap="square" rtlCol="0">
            <a:spAutoFit/>
          </a:bodyPr>
          <a:lstStyle/>
          <a:p>
            <a:pPr indent="-223838" algn="l"/>
            <a:r>
              <a:rPr lang="en-US" sz="2800" dirty="0" smtClean="0">
                <a:solidFill>
                  <a:srgbClr val="666666"/>
                </a:solidFill>
                <a:latin typeface="Arial" pitchFamily="34" charset="0"/>
                <a:cs typeface="Arial" pitchFamily="34" charset="0"/>
              </a:rPr>
              <a:t>For big donations, I would like to post to our Advancement Group in Chatter and create a follow-up Thank You Call task.</a:t>
            </a:r>
          </a:p>
        </p:txBody>
      </p:sp>
    </p:spTree>
    <p:extLst>
      <p:ext uri="{BB962C8B-B14F-4D97-AF65-F5344CB8AC3E}">
        <p14:creationId xmlns:p14="http://schemas.microsoft.com/office/powerpoint/2010/main" val="95253213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solidFill>
                  <a:srgbClr val="FF0000"/>
                </a:solidFill>
              </a:rPr>
              <a:t>WHICH Object </a:t>
            </a:r>
            <a:r>
              <a:rPr lang="en-US" sz="3200" dirty="0" smtClean="0"/>
              <a:t>(Account, Contact, Opportunity, </a:t>
            </a:r>
            <a:r>
              <a:rPr lang="en-US" sz="3200" dirty="0" err="1" smtClean="0"/>
              <a:t>etc</a:t>
            </a:r>
            <a:r>
              <a:rPr lang="en-US" sz="3200" dirty="0" smtClean="0"/>
              <a:t>) starts the process?</a:t>
            </a:r>
          </a:p>
          <a:p>
            <a:r>
              <a:rPr lang="en-US" sz="3200" b="1" dirty="0" smtClean="0"/>
              <a:t>	Opportunity</a:t>
            </a:r>
            <a:endParaRPr lang="en-US" sz="3200" b="1" dirty="0"/>
          </a:p>
          <a:p>
            <a:r>
              <a:rPr lang="en-US" sz="3200" dirty="0" smtClean="0">
                <a:solidFill>
                  <a:srgbClr val="FF0000"/>
                </a:solidFill>
              </a:rPr>
              <a:t>WHAT is the criteria </a:t>
            </a:r>
            <a:r>
              <a:rPr lang="en-US" sz="3200" dirty="0" smtClean="0"/>
              <a:t>for starting your process?</a:t>
            </a:r>
          </a:p>
          <a:p>
            <a:r>
              <a:rPr lang="en-US" sz="3200" dirty="0" smtClean="0"/>
              <a:t>	Stage = Closed/Won AND Amount &gt;= $10K</a:t>
            </a:r>
            <a:endParaRPr lang="en-US" sz="3200" dirty="0"/>
          </a:p>
          <a:p>
            <a:r>
              <a:rPr lang="en-US" sz="3200" dirty="0" smtClean="0">
                <a:solidFill>
                  <a:srgbClr val="FF0000"/>
                </a:solidFill>
              </a:rPr>
              <a:t>WHAT</a:t>
            </a:r>
            <a:r>
              <a:rPr lang="en-US" sz="3200" dirty="0" smtClean="0"/>
              <a:t> </a:t>
            </a:r>
            <a:r>
              <a:rPr lang="en-US" sz="3200" dirty="0" smtClean="0">
                <a:solidFill>
                  <a:srgbClr val="FF0000"/>
                </a:solidFill>
              </a:rPr>
              <a:t>do you want to happen</a:t>
            </a:r>
            <a:r>
              <a:rPr lang="en-US" sz="3200" dirty="0"/>
              <a:t> </a:t>
            </a:r>
            <a:r>
              <a:rPr lang="en-US" sz="3200" dirty="0" smtClean="0"/>
              <a:t>(see next slide)?</a:t>
            </a:r>
          </a:p>
          <a:p>
            <a:r>
              <a:rPr lang="en-US" sz="3200" dirty="0" smtClean="0"/>
              <a:t>	Post to Advancement Team Chatter Group</a:t>
            </a:r>
          </a:p>
          <a:p>
            <a:r>
              <a:rPr lang="en-US" sz="3200" dirty="0"/>
              <a:t>	</a:t>
            </a:r>
            <a:r>
              <a:rPr lang="en-US" sz="3200" dirty="0" smtClean="0"/>
              <a:t>Create a follow up thank you call task for the </a:t>
            </a:r>
            <a:r>
              <a:rPr lang="en-US" sz="3200" dirty="0" err="1" smtClean="0"/>
              <a:t>Opp</a:t>
            </a:r>
            <a:r>
              <a:rPr lang="en-US" sz="3200" dirty="0" smtClean="0"/>
              <a:t> Owner</a:t>
            </a:r>
            <a:endParaRPr lang="en-US" sz="3200" dirty="0"/>
          </a:p>
          <a:p>
            <a:r>
              <a:rPr lang="en-US" sz="3200" dirty="0" smtClean="0">
                <a:solidFill>
                  <a:srgbClr val="FF0000"/>
                </a:solidFill>
              </a:rPr>
              <a:t>WHEN</a:t>
            </a:r>
            <a:r>
              <a:rPr lang="en-US" sz="3200" dirty="0" smtClean="0"/>
              <a:t> do you want it to happen (immediately or after time)?</a:t>
            </a:r>
          </a:p>
          <a:p>
            <a:r>
              <a:rPr lang="en-US" sz="3200" dirty="0"/>
              <a:t>	</a:t>
            </a:r>
            <a:r>
              <a:rPr lang="en-US" sz="3200" dirty="0" smtClean="0"/>
              <a:t>Immediately</a:t>
            </a:r>
          </a:p>
          <a:p>
            <a:endParaRPr lang="en-US" sz="3200" dirty="0"/>
          </a:p>
          <a:p>
            <a:endParaRPr lang="en-US" sz="3200" dirty="0" smtClean="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p:txBody>
      </p:sp>
      <p:sp>
        <p:nvSpPr>
          <p:cNvPr id="2" name="Title 1"/>
          <p:cNvSpPr>
            <a:spLocks noGrp="1"/>
          </p:cNvSpPr>
          <p:nvPr>
            <p:ph type="title"/>
          </p:nvPr>
        </p:nvSpPr>
        <p:spPr/>
        <p:txBody>
          <a:bodyPr/>
          <a:lstStyle/>
          <a:p>
            <a:r>
              <a:rPr lang="en-US" smtClean="0"/>
              <a:t>Example Process</a:t>
            </a:r>
            <a:endParaRPr lang="en-US" dirty="0"/>
          </a:p>
        </p:txBody>
      </p:sp>
    </p:spTree>
    <p:extLst>
      <p:ext uri="{BB962C8B-B14F-4D97-AF65-F5344CB8AC3E}">
        <p14:creationId xmlns:p14="http://schemas.microsoft.com/office/powerpoint/2010/main" val="346173624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74865" r="-74865"/>
          <a:stretch>
            <a:fillRect/>
          </a:stretch>
        </p:blipFill>
        <p:spPr/>
      </p:pic>
      <p:sp>
        <p:nvSpPr>
          <p:cNvPr id="3" name="Title 2"/>
          <p:cNvSpPr>
            <a:spLocks noGrp="1"/>
          </p:cNvSpPr>
          <p:nvPr>
            <p:ph type="title"/>
          </p:nvPr>
        </p:nvSpPr>
        <p:spPr/>
        <p:txBody>
          <a:bodyPr/>
          <a:lstStyle/>
          <a:p>
            <a:r>
              <a:rPr lang="en-US" dirty="0" smtClean="0"/>
              <a:t>Example Process</a:t>
            </a:r>
            <a:endParaRPr lang="en-US" dirty="0"/>
          </a:p>
        </p:txBody>
      </p:sp>
      <p:sp>
        <p:nvSpPr>
          <p:cNvPr id="5" name="TextBox 4"/>
          <p:cNvSpPr txBox="1"/>
          <p:nvPr/>
        </p:nvSpPr>
        <p:spPr>
          <a:xfrm rot="20028410">
            <a:off x="325718" y="3169832"/>
            <a:ext cx="3034983" cy="769441"/>
          </a:xfrm>
          <a:prstGeom prst="rect">
            <a:avLst/>
          </a:prstGeom>
          <a:solidFill>
            <a:schemeClr val="bg1"/>
          </a:solidFill>
          <a:ln>
            <a:noFill/>
          </a:ln>
        </p:spPr>
        <p:txBody>
          <a:bodyPr wrap="square" rtlCol="0">
            <a:spAutoFit/>
          </a:bodyPr>
          <a:lstStyle/>
          <a:p>
            <a:pPr marL="223838" indent="-223838" algn="l"/>
            <a:r>
              <a:rPr lang="en-US" sz="4400" b="1" dirty="0" smtClean="0">
                <a:solidFill>
                  <a:srgbClr val="FF0000"/>
                </a:solidFill>
                <a:latin typeface="Arial" pitchFamily="34" charset="0"/>
                <a:cs typeface="Arial" pitchFamily="34" charset="0"/>
              </a:rPr>
              <a:t>Live Demo</a:t>
            </a:r>
          </a:p>
        </p:txBody>
      </p:sp>
    </p:spTree>
    <p:extLst>
      <p:ext uri="{BB962C8B-B14F-4D97-AF65-F5344CB8AC3E}">
        <p14:creationId xmlns:p14="http://schemas.microsoft.com/office/powerpoint/2010/main" val="37085785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Communities </a:t>
            </a:r>
            <a:r>
              <a:rPr lang="en-US" dirty="0" smtClean="0"/>
              <a:t>Enhancements</a:t>
            </a:r>
            <a:endParaRPr lang="en-US" dirty="0"/>
          </a:p>
        </p:txBody>
      </p:sp>
    </p:spTree>
    <p:custDataLst>
      <p:tags r:id="rId1"/>
    </p:custDataLst>
    <p:extLst>
      <p:ext uri="{BB962C8B-B14F-4D97-AF65-F5344CB8AC3E}">
        <p14:creationId xmlns:p14="http://schemas.microsoft.com/office/powerpoint/2010/main" val="181216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4307516" cy="5688666"/>
          </a:xfrm>
        </p:spPr>
        <p:txBody>
          <a:bodyPr/>
          <a:lstStyle/>
          <a:p>
            <a:pPr lvl="0"/>
            <a:r>
              <a:rPr lang="en" dirty="0" smtClean="0"/>
              <a:t>Community setup and management consolidated into the Community Console, where Community Managers can view, analyze, manage, and act on community information. </a:t>
            </a:r>
          </a:p>
          <a:p>
            <a:pPr lvl="0"/>
            <a:r>
              <a:rPr lang="en" dirty="0" smtClean="0"/>
              <a:t>New features:</a:t>
            </a:r>
          </a:p>
          <a:p>
            <a:pPr lvl="1"/>
            <a:r>
              <a:rPr lang="en" dirty="0" smtClean="0"/>
              <a:t>Setup overlay moved to console</a:t>
            </a:r>
          </a:p>
          <a:p>
            <a:pPr lvl="1"/>
            <a:r>
              <a:rPr lang="en" dirty="0" smtClean="0"/>
              <a:t>Streamlined wizard-based flow</a:t>
            </a:r>
          </a:p>
          <a:p>
            <a:pPr lvl="1"/>
            <a:r>
              <a:rPr lang="en" dirty="0" smtClean="0"/>
              <a:t>Intelligent navigation options</a:t>
            </a:r>
          </a:p>
          <a:p>
            <a:pPr lvl="1"/>
            <a:r>
              <a:rPr lang="en" dirty="0" smtClean="0"/>
              <a:t>Enhanced overview page</a:t>
            </a:r>
          </a:p>
          <a:p>
            <a:pPr lvl="1"/>
            <a:r>
              <a:rPr lang="en" dirty="0" smtClean="0"/>
              <a:t>New files moderation page</a:t>
            </a:r>
          </a:p>
          <a:p>
            <a:pPr lvl="1"/>
            <a:r>
              <a:rPr lang="en" dirty="0" smtClean="0"/>
              <a:t>Topic Management (beta)</a:t>
            </a:r>
          </a:p>
          <a:p>
            <a:pPr lvl="1"/>
            <a:r>
              <a:rPr lang="en" dirty="0" smtClean="0"/>
              <a:t>Custom Recommendations</a:t>
            </a:r>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00A0DF"/>
                </a:solidFill>
              </a:rPr>
              <a:t>What is the new Setup &amp; Community Management Console?</a:t>
            </a:r>
            <a:endParaRPr lang="en-US" dirty="0"/>
          </a:p>
        </p:txBody>
      </p:sp>
      <p:pic>
        <p:nvPicPr>
          <p:cNvPr id="4" name="Shape 2419"/>
          <p:cNvPicPr preferRelativeResize="0"/>
          <p:nvPr/>
        </p:nvPicPr>
        <p:blipFill>
          <a:blip r:embed="rId3" cstate="print">
            <a:alphaModFix/>
          </a:blip>
          <a:stretch>
            <a:fillRect/>
          </a:stretch>
        </p:blipFill>
        <p:spPr>
          <a:xfrm>
            <a:off x="4616605" y="772534"/>
            <a:ext cx="7290602" cy="5016836"/>
          </a:xfrm>
          <a:prstGeom prst="rect">
            <a:avLst/>
          </a:prstGeom>
          <a:noFill/>
          <a:ln>
            <a:solidFill>
              <a:schemeClr val="bg2">
                <a:lumMod val="40000"/>
                <a:lumOff val="6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9844293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2" y="676275"/>
            <a:ext cx="8768005" cy="5688666"/>
          </a:xfrm>
        </p:spPr>
        <p:txBody>
          <a:bodyPr/>
          <a:lstStyle/>
          <a:p>
            <a:r>
              <a:rPr lang="en-US" dirty="0" smtClean="0"/>
              <a:t>Users creating a new community will be taken through an improved setup experience.</a:t>
            </a:r>
          </a:p>
          <a:p>
            <a:pPr lvl="1"/>
            <a:r>
              <a:rPr lang="en-US" dirty="0" smtClean="0"/>
              <a:t>Add a new community to trigger the Starter Wizard.</a:t>
            </a:r>
          </a:p>
          <a:p>
            <a:pPr lvl="1"/>
            <a:r>
              <a:rPr lang="en-US" dirty="0" smtClean="0"/>
              <a:t>Choose a template.</a:t>
            </a:r>
          </a:p>
        </p:txBody>
      </p:sp>
      <p:sp>
        <p:nvSpPr>
          <p:cNvPr id="3" name="Title 2"/>
          <p:cNvSpPr>
            <a:spLocks noGrp="1"/>
          </p:cNvSpPr>
          <p:nvPr>
            <p:ph type="title"/>
          </p:nvPr>
        </p:nvSpPr>
        <p:spPr/>
        <p:txBody>
          <a:bodyPr/>
          <a:lstStyle/>
          <a:p>
            <a:r>
              <a:rPr lang="en-US" smtClean="0"/>
              <a:t>What are the Enhancements to Community Builder?</a:t>
            </a:r>
            <a:endParaRPr lang="en-US" dirty="0"/>
          </a:p>
        </p:txBody>
      </p:sp>
      <p:pic>
        <p:nvPicPr>
          <p:cNvPr id="9" name="Shape 824"/>
          <p:cNvPicPr preferRelativeResize="0"/>
          <p:nvPr/>
        </p:nvPicPr>
        <p:blipFill>
          <a:blip r:embed="rId3" cstate="print">
            <a:alphaModFix/>
          </a:blip>
          <a:srcRect r="28626" b="45800"/>
          <a:stretch>
            <a:fillRect/>
          </a:stretch>
        </p:blipFill>
        <p:spPr>
          <a:xfrm>
            <a:off x="483358" y="2365066"/>
            <a:ext cx="9235696" cy="4073124"/>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402327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3510410" cy="5688666"/>
          </a:xfrm>
        </p:spPr>
        <p:txBody>
          <a:bodyPr/>
          <a:lstStyle/>
          <a:p>
            <a:r>
              <a:rPr lang="en-US" dirty="0" smtClean="0"/>
              <a:t>Use the Branding </a:t>
            </a:r>
            <a:br>
              <a:rPr lang="en-US" dirty="0" smtClean="0"/>
            </a:br>
            <a:r>
              <a:rPr lang="en-US" dirty="0" smtClean="0"/>
              <a:t>Editor to customize </a:t>
            </a:r>
            <a:br>
              <a:rPr lang="en-US" dirty="0" smtClean="0"/>
            </a:br>
            <a:r>
              <a:rPr lang="en-US" dirty="0" smtClean="0"/>
              <a:t>the template.</a:t>
            </a:r>
          </a:p>
          <a:p>
            <a:pPr lvl="1"/>
            <a:r>
              <a:rPr lang="en" dirty="0" smtClean="0"/>
              <a:t>Choose a palette to quickly change colors.</a:t>
            </a:r>
          </a:p>
          <a:p>
            <a:pPr lvl="1"/>
            <a:r>
              <a:rPr lang="en" dirty="0" smtClean="0"/>
              <a:t>Update colors using the branding editor, then review live on the canvas.</a:t>
            </a:r>
          </a:p>
          <a:p>
            <a:pPr lvl="1"/>
            <a:r>
              <a:rPr lang="en" dirty="0" smtClean="0"/>
              <a:t>Get branding done faster by uploading your company logo and automatically generating a color palette </a:t>
            </a:r>
            <a:br>
              <a:rPr lang="en" dirty="0" smtClean="0"/>
            </a:br>
            <a:r>
              <a:rPr lang="en" dirty="0" smtClean="0"/>
              <a:t>for your community.</a:t>
            </a:r>
          </a:p>
          <a:p>
            <a:pPr lvl="0"/>
            <a:endParaRPr lang="en" dirty="0" smtClean="0"/>
          </a:p>
          <a:p>
            <a:endParaRPr lang="en" dirty="0"/>
          </a:p>
        </p:txBody>
      </p:sp>
      <p:sp>
        <p:nvSpPr>
          <p:cNvPr id="3" name="Title 2"/>
          <p:cNvSpPr>
            <a:spLocks noGrp="1"/>
          </p:cNvSpPr>
          <p:nvPr>
            <p:ph type="title"/>
          </p:nvPr>
        </p:nvSpPr>
        <p:spPr/>
        <p:txBody>
          <a:bodyPr/>
          <a:lstStyle/>
          <a:p>
            <a:r>
              <a:rPr lang="en-US" dirty="0" smtClean="0"/>
              <a:t>What are the Enhancements to Community Builder? (cont.) </a:t>
            </a:r>
            <a:endParaRPr lang="en-US" dirty="0"/>
          </a:p>
        </p:txBody>
      </p:sp>
      <p:pic>
        <p:nvPicPr>
          <p:cNvPr id="10" name="Shape 2459"/>
          <p:cNvPicPr preferRelativeResize="0"/>
          <p:nvPr/>
        </p:nvPicPr>
        <p:blipFill>
          <a:blip r:embed="rId3" cstate="print">
            <a:alphaModFix/>
          </a:blip>
          <a:stretch>
            <a:fillRect/>
          </a:stretch>
        </p:blipFill>
        <p:spPr>
          <a:xfrm>
            <a:off x="3745240" y="795244"/>
            <a:ext cx="8074465" cy="4458074"/>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42396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691" y="3722077"/>
            <a:ext cx="12094308" cy="801077"/>
          </a:xfrm>
        </p:spPr>
        <p:txBody>
          <a:bodyPr/>
          <a:lstStyle/>
          <a:p>
            <a:pPr algn="ctr"/>
            <a:r>
              <a:rPr lang="en-US" sz="3300" dirty="0" smtClean="0">
                <a:hlinkClick r:id="rId2"/>
              </a:rPr>
              <a:t>www.salesforce.com</a:t>
            </a:r>
            <a:r>
              <a:rPr lang="en-US" sz="3300" dirty="0">
                <a:hlinkClick r:id="rId2"/>
              </a:rPr>
              <a:t>/customer-resources/releases</a:t>
            </a:r>
            <a:r>
              <a:rPr lang="en-US" sz="3300" dirty="0" smtClean="0">
                <a:hlinkClick r:id="rId2"/>
              </a:rPr>
              <a:t>/spring15/</a:t>
            </a:r>
            <a:endParaRPr lang="en-US" sz="3300" dirty="0" smtClean="0"/>
          </a:p>
          <a:p>
            <a:pPr algn="ctr"/>
            <a:endParaRPr lang="en-US" sz="3300" dirty="0"/>
          </a:p>
          <a:p>
            <a:pPr algn="ctr"/>
            <a:r>
              <a:rPr lang="en-US" sz="3300" dirty="0">
                <a:hlinkClick r:id="rId3"/>
              </a:rPr>
              <a:t>http://releasenotes.docs.salesforce.com/en-us/spring15/release-notes/</a:t>
            </a:r>
            <a:r>
              <a:rPr lang="en-US" sz="3300" dirty="0" smtClean="0">
                <a:hlinkClick r:id="rId3"/>
              </a:rPr>
              <a:t>salesforce_release_notes.htm</a:t>
            </a:r>
            <a:r>
              <a:rPr lang="en-US" sz="3300" dirty="0" smtClean="0"/>
              <a:t> </a:t>
            </a:r>
          </a:p>
          <a:p>
            <a:pPr algn="ctr"/>
            <a:r>
              <a:rPr lang="en-US" sz="3300" dirty="0" smtClean="0"/>
              <a:t>“The Official Release Notes”</a:t>
            </a:r>
            <a:endParaRPr lang="en-US" sz="33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9724" y="1202913"/>
            <a:ext cx="7506469" cy="2036132"/>
          </a:xfrm>
          <a:prstGeom prst="rect">
            <a:avLst/>
          </a:prstGeom>
        </p:spPr>
      </p:pic>
    </p:spTree>
    <p:extLst>
      <p:ext uri="{BB962C8B-B14F-4D97-AF65-F5344CB8AC3E}">
        <p14:creationId xmlns:p14="http://schemas.microsoft.com/office/powerpoint/2010/main" val="23691133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3" y="676275"/>
            <a:ext cx="10580077" cy="5688666"/>
          </a:xfrm>
        </p:spPr>
        <p:txBody>
          <a:bodyPr/>
          <a:lstStyle/>
          <a:p>
            <a:r>
              <a:rPr lang="en-US" dirty="0" smtClean="0"/>
              <a:t>Once your community setup is complete:</a:t>
            </a:r>
          </a:p>
          <a:p>
            <a:pPr lvl="1"/>
            <a:r>
              <a:rPr lang="en-US" dirty="0" smtClean="0"/>
              <a:t>Use the new Page Editor and associated Property Editor to modify the various components on a page within a community to update text labels, pick the number </a:t>
            </a:r>
            <a:br>
              <a:rPr lang="en-US" dirty="0" smtClean="0"/>
            </a:br>
            <a:r>
              <a:rPr lang="en-US" dirty="0" smtClean="0"/>
              <a:t>of results to display, and more.</a:t>
            </a:r>
          </a:p>
        </p:txBody>
      </p:sp>
      <p:sp>
        <p:nvSpPr>
          <p:cNvPr id="3" name="Title 2"/>
          <p:cNvSpPr>
            <a:spLocks noGrp="1"/>
          </p:cNvSpPr>
          <p:nvPr>
            <p:ph type="title"/>
          </p:nvPr>
        </p:nvSpPr>
        <p:spPr/>
        <p:txBody>
          <a:bodyPr/>
          <a:lstStyle/>
          <a:p>
            <a:r>
              <a:rPr lang="en-US" dirty="0" smtClean="0"/>
              <a:t>What are the Enhancements to Community Builder? (cont.) </a:t>
            </a:r>
            <a:endParaRPr lang="en-US" dirty="0"/>
          </a:p>
        </p:txBody>
      </p:sp>
      <p:pic>
        <p:nvPicPr>
          <p:cNvPr id="7" name="Picture 2"/>
          <p:cNvPicPr>
            <a:picLocks noChangeAspect="1" noChangeArrowheads="1"/>
          </p:cNvPicPr>
          <p:nvPr/>
        </p:nvPicPr>
        <p:blipFill>
          <a:blip r:embed="rId3" cstate="print">
            <a:alphaModFix/>
          </a:blip>
          <a:srcRect/>
          <a:stretch>
            <a:fillRect/>
          </a:stretch>
        </p:blipFill>
        <p:spPr bwMode="auto">
          <a:xfrm>
            <a:off x="487440" y="2268495"/>
            <a:ext cx="8592457" cy="4181662"/>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638839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122" y="676275"/>
            <a:ext cx="4151400" cy="5688666"/>
          </a:xfrm>
        </p:spPr>
        <p:txBody>
          <a:bodyPr/>
          <a:lstStyle/>
          <a:p>
            <a:r>
              <a:rPr lang="en-US" dirty="0" smtClean="0"/>
              <a:t>Once your community setup is complete:</a:t>
            </a:r>
          </a:p>
          <a:p>
            <a:pPr lvl="1"/>
            <a:r>
              <a:rPr lang="en-US" dirty="0" smtClean="0"/>
              <a:t>Use the new Settings area to get important info about the current template and links to add data.</a:t>
            </a:r>
          </a:p>
          <a:p>
            <a:pPr lvl="1"/>
            <a:r>
              <a:rPr lang="en-US" dirty="0" smtClean="0"/>
              <a:t>Receive notifications about the availability of new templates.</a:t>
            </a:r>
          </a:p>
          <a:p>
            <a:pPr lvl="1"/>
            <a:r>
              <a:rPr lang="en-US" dirty="0" smtClean="0"/>
              <a:t>Try out new templates for published communities by upgrading the current community to the new template and reverting to the previous one if the new template does not meet your needs.</a:t>
            </a:r>
          </a:p>
        </p:txBody>
      </p:sp>
      <p:sp>
        <p:nvSpPr>
          <p:cNvPr id="3" name="Title 2"/>
          <p:cNvSpPr>
            <a:spLocks noGrp="1"/>
          </p:cNvSpPr>
          <p:nvPr>
            <p:ph type="title"/>
          </p:nvPr>
        </p:nvSpPr>
        <p:spPr/>
        <p:txBody>
          <a:bodyPr/>
          <a:lstStyle/>
          <a:p>
            <a:r>
              <a:rPr lang="en-US" dirty="0" smtClean="0"/>
              <a:t>What are the Enhancements to Community Builder? (cont.) </a:t>
            </a:r>
            <a:endParaRPr lang="en-US" dirty="0"/>
          </a:p>
        </p:txBody>
      </p:sp>
      <p:sp>
        <p:nvSpPr>
          <p:cNvPr id="10" name="Rectangle 9"/>
          <p:cNvSpPr/>
          <p:nvPr/>
        </p:nvSpPr>
        <p:spPr bwMode="auto">
          <a:xfrm>
            <a:off x="5468471" y="1972235"/>
            <a:ext cx="1075764" cy="13626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2" descr="C:\Users\lmann\Documents\_Training_Certification\Release Trg\2015_194_spring15\Template Update_Slide 11.jpg"/>
          <p:cNvPicPr>
            <a:picLocks noChangeAspect="1" noChangeArrowheads="1"/>
          </p:cNvPicPr>
          <p:nvPr/>
        </p:nvPicPr>
        <p:blipFill>
          <a:blip r:embed="rId3" cstate="print">
            <a:alphaModFix/>
          </a:blip>
          <a:srcRect r="34515" b="30579"/>
          <a:stretch>
            <a:fillRect/>
          </a:stretch>
        </p:blipFill>
        <p:spPr bwMode="auto">
          <a:xfrm>
            <a:off x="4455825" y="1594173"/>
            <a:ext cx="7523770" cy="444428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8050882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457" y="2095500"/>
            <a:ext cx="11669907" cy="2628900"/>
          </a:xfrm>
        </p:spPr>
        <p:txBody>
          <a:bodyPr/>
          <a:lstStyle/>
          <a:p>
            <a:r>
              <a:rPr lang="en-US" dirty="0" smtClean="0"/>
              <a:t>Exchange and Outlook Enhancements</a:t>
            </a:r>
            <a:endParaRPr lang="en-US" dirty="0"/>
          </a:p>
        </p:txBody>
      </p:sp>
    </p:spTree>
    <p:custDataLst>
      <p:tags r:id="rId1"/>
    </p:custDataLst>
    <p:extLst>
      <p:ext uri="{BB962C8B-B14F-4D97-AF65-F5344CB8AC3E}">
        <p14:creationId xmlns:p14="http://schemas.microsoft.com/office/powerpoint/2010/main" val="180282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20" name="Shape 820"/>
          <p:cNvPicPr preferRelativeResize="0"/>
          <p:nvPr/>
        </p:nvPicPr>
        <p:blipFill rotWithShape="1">
          <a:blip r:embed="rId4" cstate="print">
            <a:alphaModFix/>
          </a:blip>
          <a:srcRect l="542" t="115" r="7223" b="17879"/>
          <a:stretch/>
        </p:blipFill>
        <p:spPr>
          <a:xfrm>
            <a:off x="1" y="0"/>
            <a:ext cx="12191999" cy="6858000"/>
          </a:xfrm>
          <a:prstGeom prst="rect">
            <a:avLst/>
          </a:prstGeom>
          <a:noFill/>
          <a:ln>
            <a:noFill/>
          </a:ln>
        </p:spPr>
      </p:pic>
      <p:pic>
        <p:nvPicPr>
          <p:cNvPr id="809" name="Shape 809"/>
          <p:cNvPicPr preferRelativeResize="0"/>
          <p:nvPr/>
        </p:nvPicPr>
        <p:blipFill rotWithShape="1">
          <a:blip r:embed="rId5" cstate="print">
            <a:alphaModFix/>
          </a:blip>
          <a:srcRect r="19768"/>
          <a:stretch/>
        </p:blipFill>
        <p:spPr>
          <a:xfrm>
            <a:off x="6169688" y="798319"/>
            <a:ext cx="6022312" cy="4034938"/>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grpSp>
        <p:nvGrpSpPr>
          <p:cNvPr id="2" name="Group 1"/>
          <p:cNvGrpSpPr/>
          <p:nvPr/>
        </p:nvGrpSpPr>
        <p:grpSpPr>
          <a:xfrm>
            <a:off x="160996" y="3233191"/>
            <a:ext cx="2853509" cy="3529350"/>
            <a:chOff x="1579234" y="2393535"/>
            <a:chExt cx="3191667" cy="3947599"/>
          </a:xfrm>
        </p:grpSpPr>
        <p:grpSp>
          <p:nvGrpSpPr>
            <p:cNvPr id="821" name="Shape 821"/>
            <p:cNvGrpSpPr/>
            <p:nvPr/>
          </p:nvGrpSpPr>
          <p:grpSpPr>
            <a:xfrm>
              <a:off x="1579234" y="2393535"/>
              <a:ext cx="2063600" cy="3947599"/>
              <a:chOff x="1813150" y="1857175"/>
              <a:chExt cx="1547700" cy="2960699"/>
            </a:xfrm>
          </p:grpSpPr>
          <p:pic>
            <p:nvPicPr>
              <p:cNvPr id="822" name="Shape 822"/>
              <p:cNvPicPr preferRelativeResize="0"/>
              <p:nvPr/>
            </p:nvPicPr>
            <p:blipFill rotWithShape="1">
              <a:blip r:embed="rId6" cstate="print">
                <a:alphaModFix/>
              </a:blip>
              <a:srcRect/>
              <a:stretch/>
            </p:blipFill>
            <p:spPr>
              <a:xfrm>
                <a:off x="1813150" y="1857175"/>
                <a:ext cx="1547700" cy="2960699"/>
              </a:xfrm>
              <a:prstGeom prst="rect">
                <a:avLst/>
              </a:prstGeom>
              <a:noFill/>
              <a:ln>
                <a:noFill/>
              </a:ln>
            </p:spPr>
          </p:pic>
          <p:sp>
            <p:nvSpPr>
              <p:cNvPr id="823" name="Shape 823"/>
              <p:cNvSpPr/>
              <p:nvPr/>
            </p:nvSpPr>
            <p:spPr>
              <a:xfrm>
                <a:off x="1962150" y="4444074"/>
                <a:ext cx="1228799" cy="23099"/>
              </a:xfrm>
              <a:prstGeom prst="rect">
                <a:avLst/>
              </a:prstGeom>
              <a:solidFill>
                <a:srgbClr val="000000"/>
              </a:solidFill>
              <a:ln>
                <a:noFill/>
              </a:ln>
            </p:spPr>
            <p:txBody>
              <a:bodyPr lIns="91425" tIns="91425" rIns="91425" bIns="91425" anchor="ctr" anchorCtr="0">
                <a:noAutofit/>
              </a:bodyPr>
              <a:lstStyle/>
              <a:p>
                <a:endParaRPr/>
              </a:p>
            </p:txBody>
          </p:sp>
        </p:grpSp>
        <p:pic>
          <p:nvPicPr>
            <p:cNvPr id="824" name="Shape 824"/>
            <p:cNvPicPr preferRelativeResize="0"/>
            <p:nvPr/>
          </p:nvPicPr>
          <p:blipFill>
            <a:blip r:embed="rId7" cstate="print">
              <a:alphaModFix/>
            </a:blip>
            <a:stretch>
              <a:fillRect/>
            </a:stretch>
          </p:blipFill>
          <p:spPr>
            <a:xfrm>
              <a:off x="1781332" y="2941495"/>
              <a:ext cx="1634532" cy="2901332"/>
            </a:xfrm>
            <a:prstGeom prst="rect">
              <a:avLst/>
            </a:prstGeom>
            <a:noFill/>
            <a:ln>
              <a:noFill/>
            </a:ln>
          </p:spPr>
        </p:pic>
        <p:grpSp>
          <p:nvGrpSpPr>
            <p:cNvPr id="825" name="Shape 825"/>
            <p:cNvGrpSpPr/>
            <p:nvPr/>
          </p:nvGrpSpPr>
          <p:grpSpPr>
            <a:xfrm>
              <a:off x="2707301" y="2393535"/>
              <a:ext cx="2063600" cy="3947599"/>
              <a:chOff x="1813150" y="1857175"/>
              <a:chExt cx="1547700" cy="2960699"/>
            </a:xfrm>
          </p:grpSpPr>
          <p:pic>
            <p:nvPicPr>
              <p:cNvPr id="826" name="Shape 826"/>
              <p:cNvPicPr preferRelativeResize="0"/>
              <p:nvPr/>
            </p:nvPicPr>
            <p:blipFill rotWithShape="1">
              <a:blip r:embed="rId6" cstate="print">
                <a:alphaModFix/>
              </a:blip>
              <a:srcRect/>
              <a:stretch/>
            </p:blipFill>
            <p:spPr>
              <a:xfrm>
                <a:off x="1813150" y="1857175"/>
                <a:ext cx="1547700" cy="2960699"/>
              </a:xfrm>
              <a:prstGeom prst="rect">
                <a:avLst/>
              </a:prstGeom>
              <a:noFill/>
              <a:ln>
                <a:noFill/>
              </a:ln>
            </p:spPr>
          </p:pic>
          <p:pic>
            <p:nvPicPr>
              <p:cNvPr id="827" name="Shape 827"/>
              <p:cNvPicPr preferRelativeResize="0"/>
              <p:nvPr/>
            </p:nvPicPr>
            <p:blipFill>
              <a:blip r:embed="rId8" cstate="print">
                <a:alphaModFix/>
              </a:blip>
              <a:stretch>
                <a:fillRect/>
              </a:stretch>
            </p:blipFill>
            <p:spPr>
              <a:xfrm>
                <a:off x="1962181" y="2263093"/>
                <a:ext cx="1228699" cy="2180975"/>
              </a:xfrm>
              <a:prstGeom prst="rect">
                <a:avLst/>
              </a:prstGeom>
              <a:noFill/>
              <a:ln>
                <a:noFill/>
              </a:ln>
            </p:spPr>
          </p:pic>
          <p:sp>
            <p:nvSpPr>
              <p:cNvPr id="828" name="Shape 828"/>
              <p:cNvSpPr/>
              <p:nvPr/>
            </p:nvSpPr>
            <p:spPr>
              <a:xfrm>
                <a:off x="1962150" y="4444074"/>
                <a:ext cx="1228799" cy="23099"/>
              </a:xfrm>
              <a:prstGeom prst="rect">
                <a:avLst/>
              </a:prstGeom>
              <a:solidFill>
                <a:srgbClr val="000000"/>
              </a:solidFill>
              <a:ln>
                <a:noFill/>
              </a:ln>
            </p:spPr>
            <p:txBody>
              <a:bodyPr lIns="91425" tIns="91425" rIns="91425" bIns="91425" anchor="ctr" anchorCtr="0">
                <a:noAutofit/>
              </a:bodyPr>
              <a:lstStyle/>
              <a:p>
                <a:endParaRPr/>
              </a:p>
            </p:txBody>
          </p:sp>
        </p:grpSp>
      </p:grpSp>
      <p:grpSp>
        <p:nvGrpSpPr>
          <p:cNvPr id="5" name="Group 4"/>
          <p:cNvGrpSpPr/>
          <p:nvPr/>
        </p:nvGrpSpPr>
        <p:grpSpPr>
          <a:xfrm>
            <a:off x="10246894" y="3142825"/>
            <a:ext cx="1650353" cy="3003596"/>
            <a:chOff x="9181770" y="3404082"/>
            <a:chExt cx="1177600" cy="2143199"/>
          </a:xfrm>
        </p:grpSpPr>
        <p:pic>
          <p:nvPicPr>
            <p:cNvPr id="829" name="Shape 829"/>
            <p:cNvPicPr preferRelativeResize="0"/>
            <p:nvPr/>
          </p:nvPicPr>
          <p:blipFill rotWithShape="1">
            <a:blip r:embed="rId9" cstate="print">
              <a:alphaModFix/>
            </a:blip>
            <a:srcRect/>
            <a:stretch/>
          </p:blipFill>
          <p:spPr>
            <a:xfrm>
              <a:off x="9275347" y="3544880"/>
              <a:ext cx="1018398" cy="1810799"/>
            </a:xfrm>
            <a:prstGeom prst="rect">
              <a:avLst/>
            </a:prstGeom>
            <a:noFill/>
            <a:ln>
              <a:noFill/>
            </a:ln>
          </p:spPr>
        </p:pic>
        <p:pic>
          <p:nvPicPr>
            <p:cNvPr id="830" name="Shape 830"/>
            <p:cNvPicPr preferRelativeResize="0"/>
            <p:nvPr/>
          </p:nvPicPr>
          <p:blipFill rotWithShape="1">
            <a:blip r:embed="rId10" cstate="print">
              <a:alphaModFix/>
            </a:blip>
            <a:srcRect/>
            <a:stretch/>
          </p:blipFill>
          <p:spPr>
            <a:xfrm>
              <a:off x="9181770" y="3404082"/>
              <a:ext cx="1177600" cy="2143199"/>
            </a:xfrm>
            <a:prstGeom prst="rect">
              <a:avLst/>
            </a:prstGeom>
            <a:noFill/>
            <a:ln>
              <a:noFill/>
            </a:ln>
            <a:effectLst>
              <a:outerShdw blurRad="50800" dist="38100" dir="2700000" algn="tl" rotWithShape="0">
                <a:prstClr val="black">
                  <a:alpha val="40000"/>
                </a:prstClr>
              </a:outerShdw>
            </a:effectLst>
          </p:spPr>
        </p:pic>
      </p:grpSp>
      <p:sp>
        <p:nvSpPr>
          <p:cNvPr id="4" name="Content Placeholder 3"/>
          <p:cNvSpPr>
            <a:spLocks noGrp="1"/>
          </p:cNvSpPr>
          <p:nvPr>
            <p:ph idx="1"/>
          </p:nvPr>
        </p:nvSpPr>
        <p:spPr>
          <a:xfrm>
            <a:off x="164123" y="565747"/>
            <a:ext cx="3604009" cy="2579391"/>
          </a:xfrm>
        </p:spPr>
        <p:txBody>
          <a:bodyPr/>
          <a:lstStyle/>
          <a:p>
            <a:r>
              <a:rPr lang="en-US" sz="2000" dirty="0" smtClean="0">
                <a:solidFill>
                  <a:schemeClr val="tx1">
                    <a:lumMod val="75000"/>
                    <a:lumOff val="25000"/>
                  </a:schemeClr>
                </a:solidFill>
              </a:rPr>
              <a:t>Keep the contacts and events in your users’ Exchange-based email systems in sync with contacts and events in Salesforce, without requiring your users to install and maintain software on their workstations.</a:t>
            </a:r>
          </a:p>
          <a:p>
            <a:endParaRPr lang="en-US" sz="2000" dirty="0" smtClean="0"/>
          </a:p>
          <a:p>
            <a:endParaRPr lang="en-US" sz="2000" dirty="0" smtClean="0"/>
          </a:p>
          <a:p>
            <a:endParaRPr lang="en-US" sz="2000" dirty="0"/>
          </a:p>
        </p:txBody>
      </p:sp>
      <p:sp>
        <p:nvSpPr>
          <p:cNvPr id="3" name="Title 2"/>
          <p:cNvSpPr>
            <a:spLocks noGrp="1"/>
          </p:cNvSpPr>
          <p:nvPr>
            <p:ph type="title"/>
          </p:nvPr>
        </p:nvSpPr>
        <p:spPr/>
        <p:txBody>
          <a:bodyPr/>
          <a:lstStyle/>
          <a:p>
            <a:r>
              <a:rPr lang="en-US" smtClean="0"/>
              <a:t>What are the Enhancements to Exchange Sync? </a:t>
            </a:r>
            <a:endParaRPr lang="en-US" dirty="0"/>
          </a:p>
        </p:txBody>
      </p:sp>
      <p:pic>
        <p:nvPicPr>
          <p:cNvPr id="25" name="Picture 24" descr="Salesforce Logo.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2183" y="6264065"/>
            <a:ext cx="614247" cy="429862"/>
          </a:xfrm>
          <a:prstGeom prst="rect">
            <a:avLst/>
          </a:prstGeom>
        </p:spPr>
      </p:pic>
    </p:spTree>
    <p:custDataLst>
      <p:tags r:id="rId1"/>
    </p:custDataLst>
    <p:extLst>
      <p:ext uri="{BB962C8B-B14F-4D97-AF65-F5344CB8AC3E}">
        <p14:creationId xmlns:p14="http://schemas.microsoft.com/office/powerpoint/2010/main" val="38417034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86" name="Shape 386"/>
          <p:cNvPicPr preferRelativeResize="0"/>
          <p:nvPr/>
        </p:nvPicPr>
        <p:blipFill>
          <a:blip r:embed="rId4" cstate="print">
            <a:alphaModFix/>
          </a:blip>
          <a:stretch>
            <a:fillRect/>
          </a:stretch>
        </p:blipFill>
        <p:spPr>
          <a:xfrm>
            <a:off x="4403066" y="2262928"/>
            <a:ext cx="3383541" cy="771659"/>
          </a:xfrm>
          <a:prstGeom prst="rect">
            <a:avLst/>
          </a:prstGeom>
          <a:noFill/>
          <a:ln>
            <a:noFill/>
          </a:ln>
        </p:spPr>
      </p:pic>
      <p:sp>
        <p:nvSpPr>
          <p:cNvPr id="2" name="Content Placeholder 1"/>
          <p:cNvSpPr>
            <a:spLocks noGrp="1"/>
          </p:cNvSpPr>
          <p:nvPr>
            <p:ph idx="1"/>
          </p:nvPr>
        </p:nvSpPr>
        <p:spPr/>
        <p:txBody>
          <a:bodyPr/>
          <a:lstStyle/>
          <a:p>
            <a:r>
              <a:rPr lang="en-US" dirty="0"/>
              <a:t>How it works</a:t>
            </a:r>
            <a:r>
              <a:rPr lang="en-US" dirty="0" smtClean="0"/>
              <a:t>: Server-to-Server</a:t>
            </a:r>
            <a:endParaRPr lang="en-US" dirty="0"/>
          </a:p>
        </p:txBody>
      </p:sp>
      <p:sp>
        <p:nvSpPr>
          <p:cNvPr id="368" name="Shape 368"/>
          <p:cNvSpPr txBox="1">
            <a:spLocks noGrp="1"/>
          </p:cNvSpPr>
          <p:nvPr>
            <p:ph type="title"/>
          </p:nvPr>
        </p:nvSpPr>
        <p:spPr>
          <a:prstGeom prst="rect">
            <a:avLst/>
          </a:prstGeom>
          <a:noFill/>
          <a:ln>
            <a:noFill/>
          </a:ln>
        </p:spPr>
        <p:txBody>
          <a:bodyPr lIns="0" tIns="0" rIns="0" bIns="0" anchor="b" anchorCtr="0">
            <a:noAutofit/>
          </a:bodyPr>
          <a:lstStyle/>
          <a:p>
            <a:r>
              <a:rPr lang="en-US" dirty="0"/>
              <a:t>What are the Enhancements to Exchange Sync? (cont.)  </a:t>
            </a:r>
          </a:p>
        </p:txBody>
      </p:sp>
      <p:cxnSp>
        <p:nvCxnSpPr>
          <p:cNvPr id="374" name="Shape 374"/>
          <p:cNvCxnSpPr/>
          <p:nvPr/>
        </p:nvCxnSpPr>
        <p:spPr>
          <a:xfrm>
            <a:off x="7066743" y="3136381"/>
            <a:ext cx="3353398" cy="1375329"/>
          </a:xfrm>
          <a:prstGeom prst="straightConnector1">
            <a:avLst/>
          </a:prstGeom>
          <a:noFill/>
          <a:ln w="38100" cap="flat">
            <a:solidFill>
              <a:schemeClr val="accent6"/>
            </a:solidFill>
            <a:prstDash val="solid"/>
            <a:round/>
            <a:headEnd type="triangle" w="lg" len="lg"/>
            <a:tailEnd type="triangle" w="lg" len="lg"/>
          </a:ln>
        </p:spPr>
      </p:cxnSp>
      <p:cxnSp>
        <p:nvCxnSpPr>
          <p:cNvPr id="376" name="Shape 376"/>
          <p:cNvCxnSpPr>
            <a:endCxn id="21" idx="0"/>
          </p:cNvCxnSpPr>
          <p:nvPr/>
        </p:nvCxnSpPr>
        <p:spPr>
          <a:xfrm flipH="1">
            <a:off x="1184704" y="3136381"/>
            <a:ext cx="4440904" cy="1628178"/>
          </a:xfrm>
          <a:prstGeom prst="straightConnector1">
            <a:avLst/>
          </a:prstGeom>
          <a:noFill/>
          <a:ln w="38100" cap="flat">
            <a:solidFill>
              <a:schemeClr val="accent6"/>
            </a:solidFill>
            <a:prstDash val="solid"/>
            <a:round/>
            <a:headEnd type="triangle" w="lg" len="lg"/>
            <a:tailEnd type="triangle" w="lg" len="lg"/>
          </a:ln>
        </p:spPr>
      </p:cxnSp>
      <p:pic>
        <p:nvPicPr>
          <p:cNvPr id="377" name="Shape 377"/>
          <p:cNvPicPr preferRelativeResize="0"/>
          <p:nvPr/>
        </p:nvPicPr>
        <p:blipFill rotWithShape="1">
          <a:blip r:embed="rId5" cstate="print">
            <a:alphaModFix/>
          </a:blip>
          <a:srcRect/>
          <a:stretch/>
        </p:blipFill>
        <p:spPr>
          <a:xfrm>
            <a:off x="7511045" y="4363532"/>
            <a:ext cx="1850945" cy="1564600"/>
          </a:xfrm>
          <a:prstGeom prst="rect">
            <a:avLst/>
          </a:prstGeom>
          <a:noFill/>
          <a:ln>
            <a:noFill/>
          </a:ln>
        </p:spPr>
      </p:pic>
      <p:cxnSp>
        <p:nvCxnSpPr>
          <p:cNvPr id="380" name="Shape 380"/>
          <p:cNvCxnSpPr/>
          <p:nvPr/>
        </p:nvCxnSpPr>
        <p:spPr>
          <a:xfrm flipV="1">
            <a:off x="6109791" y="1899432"/>
            <a:ext cx="8200" cy="557722"/>
          </a:xfrm>
          <a:prstGeom prst="straightConnector1">
            <a:avLst/>
          </a:prstGeom>
          <a:noFill/>
          <a:ln w="38100" cap="flat" cmpd="sng">
            <a:solidFill>
              <a:schemeClr val="accent6"/>
            </a:solidFill>
            <a:prstDash val="solid"/>
            <a:round/>
            <a:headEnd type="triangle" w="lg" len="lg"/>
            <a:tailEnd type="triangle" w="lg" len="lg"/>
          </a:ln>
        </p:spPr>
      </p:cxnSp>
      <p:pic>
        <p:nvPicPr>
          <p:cNvPr id="379" name="Shape 379"/>
          <p:cNvPicPr preferRelativeResize="0"/>
          <p:nvPr/>
        </p:nvPicPr>
        <p:blipFill rotWithShape="1">
          <a:blip r:embed="rId6" cstate="print">
            <a:alphaModFix/>
          </a:blip>
          <a:srcRect t="1" b="1070"/>
          <a:stretch/>
        </p:blipFill>
        <p:spPr>
          <a:xfrm>
            <a:off x="2074478" y="4764559"/>
            <a:ext cx="3826223" cy="953869"/>
          </a:xfrm>
          <a:prstGeom prst="rect">
            <a:avLst/>
          </a:prstGeom>
          <a:noFill/>
          <a:ln>
            <a:noFill/>
          </a:ln>
        </p:spPr>
      </p:pic>
      <p:pic>
        <p:nvPicPr>
          <p:cNvPr id="385" name="Shape 385"/>
          <p:cNvPicPr preferRelativeResize="0"/>
          <p:nvPr/>
        </p:nvPicPr>
        <p:blipFill>
          <a:blip r:embed="rId7" cstate="print">
            <a:alphaModFix/>
          </a:blip>
          <a:stretch>
            <a:fillRect/>
          </a:stretch>
        </p:blipFill>
        <p:spPr>
          <a:xfrm>
            <a:off x="5157304" y="801736"/>
            <a:ext cx="1786108" cy="1228031"/>
          </a:xfrm>
          <a:prstGeom prst="rect">
            <a:avLst/>
          </a:prstGeom>
          <a:noFill/>
          <a:ln>
            <a:noFill/>
          </a:ln>
        </p:spPr>
      </p:pic>
      <p:pic>
        <p:nvPicPr>
          <p:cNvPr id="387" name="Shape 387"/>
          <p:cNvPicPr preferRelativeResize="0"/>
          <p:nvPr/>
        </p:nvPicPr>
        <p:blipFill rotWithShape="1">
          <a:blip r:embed="rId8" cstate="print">
            <a:alphaModFix/>
          </a:blip>
          <a:srcRect/>
          <a:stretch/>
        </p:blipFill>
        <p:spPr>
          <a:xfrm>
            <a:off x="9462760" y="4478109"/>
            <a:ext cx="2353616" cy="1478666"/>
          </a:xfrm>
          <a:prstGeom prst="rect">
            <a:avLst/>
          </a:prstGeom>
          <a:noFill/>
          <a:ln>
            <a:noFill/>
          </a:ln>
        </p:spPr>
      </p:pic>
      <p:cxnSp>
        <p:nvCxnSpPr>
          <p:cNvPr id="26" name="Shape 374"/>
          <p:cNvCxnSpPr/>
          <p:nvPr/>
        </p:nvCxnSpPr>
        <p:spPr>
          <a:xfrm>
            <a:off x="6650426" y="3136381"/>
            <a:ext cx="1579174" cy="1234652"/>
          </a:xfrm>
          <a:prstGeom prst="straightConnector1">
            <a:avLst/>
          </a:prstGeom>
          <a:noFill/>
          <a:ln w="38100" cap="flat">
            <a:solidFill>
              <a:schemeClr val="accent6"/>
            </a:solidFill>
            <a:prstDash val="solid"/>
            <a:round/>
            <a:headEnd type="triangle" w="lg" len="lg"/>
            <a:tailEnd type="triangle" w="lg" len="lg"/>
          </a:ln>
        </p:spPr>
      </p:cxnSp>
      <p:cxnSp>
        <p:nvCxnSpPr>
          <p:cNvPr id="29" name="Shape 374"/>
          <p:cNvCxnSpPr/>
          <p:nvPr/>
        </p:nvCxnSpPr>
        <p:spPr>
          <a:xfrm>
            <a:off x="6319505" y="3136381"/>
            <a:ext cx="330920" cy="1132360"/>
          </a:xfrm>
          <a:prstGeom prst="straightConnector1">
            <a:avLst/>
          </a:prstGeom>
          <a:noFill/>
          <a:ln w="38100" cap="flat">
            <a:solidFill>
              <a:schemeClr val="accent6"/>
            </a:solidFill>
            <a:prstDash val="solid"/>
            <a:round/>
            <a:headEnd type="triangle" w="lg" len="lg"/>
            <a:tailEnd type="triangle" w="lg" len="lg"/>
          </a:ln>
        </p:spPr>
      </p:cxnSp>
      <p:cxnSp>
        <p:nvCxnSpPr>
          <p:cNvPr id="31" name="Shape 374"/>
          <p:cNvCxnSpPr>
            <a:endCxn id="379" idx="0"/>
          </p:cNvCxnSpPr>
          <p:nvPr/>
        </p:nvCxnSpPr>
        <p:spPr>
          <a:xfrm flipH="1">
            <a:off x="3987590" y="3136381"/>
            <a:ext cx="2043694" cy="1628178"/>
          </a:xfrm>
          <a:prstGeom prst="straightConnector1">
            <a:avLst/>
          </a:prstGeom>
          <a:noFill/>
          <a:ln w="38100" cap="flat">
            <a:solidFill>
              <a:schemeClr val="accent6"/>
            </a:solidFill>
            <a:prstDash val="solid"/>
            <a:round/>
            <a:headEnd type="triangle" w="lg" len="lg"/>
            <a:tailEnd type="triangle" w="lg" len="lg"/>
          </a:ln>
        </p:spPr>
      </p:cxnSp>
      <p:pic>
        <p:nvPicPr>
          <p:cNvPr id="21" name="Shape 379"/>
          <p:cNvPicPr preferRelativeResize="0"/>
          <p:nvPr/>
        </p:nvPicPr>
        <p:blipFill rotWithShape="1">
          <a:blip r:embed="rId6" cstate="print">
            <a:alphaModFix/>
          </a:blip>
          <a:srcRect t="1" r="67733" b="1070"/>
          <a:stretch/>
        </p:blipFill>
        <p:spPr>
          <a:xfrm>
            <a:off x="567398" y="4764559"/>
            <a:ext cx="1234611" cy="953869"/>
          </a:xfrm>
          <a:prstGeom prst="rect">
            <a:avLst/>
          </a:prstGeom>
          <a:noFill/>
          <a:ln>
            <a:noFill/>
          </a:ln>
        </p:spPr>
      </p:pic>
      <p:pic>
        <p:nvPicPr>
          <p:cNvPr id="4" name="Picture 3"/>
          <p:cNvPicPr>
            <a:picLocks noChangeAspect="1"/>
          </p:cNvPicPr>
          <p:nvPr/>
        </p:nvPicPr>
        <p:blipFill>
          <a:blip r:embed="rId9" cstate="print"/>
          <a:stretch>
            <a:fillRect/>
          </a:stretch>
        </p:blipFill>
        <p:spPr>
          <a:xfrm>
            <a:off x="5802098" y="4310827"/>
            <a:ext cx="1737718" cy="1737265"/>
          </a:xfrm>
          <a:prstGeom prst="rect">
            <a:avLst/>
          </a:prstGeom>
        </p:spPr>
      </p:pic>
      <p:pic>
        <p:nvPicPr>
          <p:cNvPr id="38" name="Picture 37"/>
          <p:cNvPicPr>
            <a:picLocks noChangeAspect="1"/>
          </p:cNvPicPr>
          <p:nvPr/>
        </p:nvPicPr>
        <p:blipFill>
          <a:blip r:embed="rId10" cstate="print"/>
          <a:stretch>
            <a:fillRect/>
          </a:stretch>
        </p:blipFill>
        <p:spPr>
          <a:xfrm>
            <a:off x="5930598" y="3552262"/>
            <a:ext cx="1562964" cy="2773538"/>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33842325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7"/>
                                        </p:tgtEl>
                                        <p:attrNameLst>
                                          <p:attrName>style.visibility</p:attrName>
                                        </p:attrNameLst>
                                      </p:cBhvr>
                                      <p:to>
                                        <p:strVal val="visible"/>
                                      </p:to>
                                    </p:set>
                                    <p:animEffect transition="in" filter="fade">
                                      <p:cBhvr>
                                        <p:cTn id="12" dur="1000"/>
                                        <p:tgtEl>
                                          <p:spTgt spid="387"/>
                                        </p:tgtEl>
                                      </p:cBhvr>
                                    </p:animEffect>
                                    <p:anim calcmode="lin" valueType="num">
                                      <p:cBhvr>
                                        <p:cTn id="13" dur="1000" fill="hold"/>
                                        <p:tgtEl>
                                          <p:spTgt spid="387"/>
                                        </p:tgtEl>
                                        <p:attrNameLst>
                                          <p:attrName>ppt_x</p:attrName>
                                        </p:attrNameLst>
                                      </p:cBhvr>
                                      <p:tavLst>
                                        <p:tav tm="0">
                                          <p:val>
                                            <p:strVal val="#ppt_x"/>
                                          </p:val>
                                        </p:tav>
                                        <p:tav tm="100000">
                                          <p:val>
                                            <p:strVal val="#ppt_x"/>
                                          </p:val>
                                        </p:tav>
                                      </p:tavLst>
                                    </p:anim>
                                    <p:anim calcmode="lin" valueType="num">
                                      <p:cBhvr>
                                        <p:cTn id="14" dur="1000" fill="hold"/>
                                        <p:tgtEl>
                                          <p:spTgt spid="38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anim calcmode="lin" valueType="num">
                                      <p:cBhvr>
                                        <p:cTn id="18" dur="1000" fill="hold"/>
                                        <p:tgtEl>
                                          <p:spTgt spid="377"/>
                                        </p:tgtEl>
                                        <p:attrNameLst>
                                          <p:attrName>ppt_x</p:attrName>
                                        </p:attrNameLst>
                                      </p:cBhvr>
                                      <p:tavLst>
                                        <p:tav tm="0">
                                          <p:val>
                                            <p:strVal val="#ppt_x"/>
                                          </p:val>
                                        </p:tav>
                                        <p:tav tm="100000">
                                          <p:val>
                                            <p:strVal val="#ppt_x"/>
                                          </p:val>
                                        </p:tav>
                                      </p:tavLst>
                                    </p:anim>
                                    <p:anim calcmode="lin" valueType="num">
                                      <p:cBhvr>
                                        <p:cTn id="19" dur="1000" fill="hold"/>
                                        <p:tgtEl>
                                          <p:spTgt spid="3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79"/>
                                        </p:tgtEl>
                                        <p:attrNameLst>
                                          <p:attrName>style.visibility</p:attrName>
                                        </p:attrNameLst>
                                      </p:cBhvr>
                                      <p:to>
                                        <p:strVal val="visible"/>
                                      </p:to>
                                    </p:set>
                                    <p:animEffect transition="in" filter="fade">
                                      <p:cBhvr>
                                        <p:cTn id="22" dur="1000"/>
                                        <p:tgtEl>
                                          <p:spTgt spid="379"/>
                                        </p:tgtEl>
                                      </p:cBhvr>
                                    </p:animEffect>
                                    <p:anim calcmode="lin" valueType="num">
                                      <p:cBhvr>
                                        <p:cTn id="23" dur="1000" fill="hold"/>
                                        <p:tgtEl>
                                          <p:spTgt spid="379"/>
                                        </p:tgtEl>
                                        <p:attrNameLst>
                                          <p:attrName>ppt_x</p:attrName>
                                        </p:attrNameLst>
                                      </p:cBhvr>
                                      <p:tavLst>
                                        <p:tav tm="0">
                                          <p:val>
                                            <p:strVal val="#ppt_x"/>
                                          </p:val>
                                        </p:tav>
                                        <p:tav tm="100000">
                                          <p:val>
                                            <p:strVal val="#ppt_x"/>
                                          </p:val>
                                        </p:tav>
                                      </p:tavLst>
                                    </p:anim>
                                    <p:anim calcmode="lin" valueType="num">
                                      <p:cBhvr>
                                        <p:cTn id="24" dur="1000" fill="hold"/>
                                        <p:tgtEl>
                                          <p:spTgt spid="37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76"/>
                                        </p:tgtEl>
                                        <p:attrNameLst>
                                          <p:attrName>style.visibility</p:attrName>
                                        </p:attrNameLst>
                                      </p:cBhvr>
                                      <p:to>
                                        <p:strVal val="visible"/>
                                      </p:to>
                                    </p:set>
                                    <p:anim calcmode="lin" valueType="num">
                                      <p:cBhvr>
                                        <p:cTn id="34" dur="1000" fill="hold"/>
                                        <p:tgtEl>
                                          <p:spTgt spid="376"/>
                                        </p:tgtEl>
                                        <p:attrNameLst>
                                          <p:attrName>ppt_w</p:attrName>
                                        </p:attrNameLst>
                                      </p:cBhvr>
                                      <p:tavLst>
                                        <p:tav tm="0">
                                          <p:val>
                                            <p:strVal val="#ppt_w*0.70"/>
                                          </p:val>
                                        </p:tav>
                                        <p:tav tm="100000">
                                          <p:val>
                                            <p:strVal val="#ppt_w"/>
                                          </p:val>
                                        </p:tav>
                                      </p:tavLst>
                                    </p:anim>
                                    <p:anim calcmode="lin" valueType="num">
                                      <p:cBhvr>
                                        <p:cTn id="35" dur="1000" fill="hold"/>
                                        <p:tgtEl>
                                          <p:spTgt spid="376"/>
                                        </p:tgtEl>
                                        <p:attrNameLst>
                                          <p:attrName>ppt_h</p:attrName>
                                        </p:attrNameLst>
                                      </p:cBhvr>
                                      <p:tavLst>
                                        <p:tav tm="0">
                                          <p:val>
                                            <p:strVal val="#ppt_h"/>
                                          </p:val>
                                        </p:tav>
                                        <p:tav tm="100000">
                                          <p:val>
                                            <p:strVal val="#ppt_h"/>
                                          </p:val>
                                        </p:tav>
                                      </p:tavLst>
                                    </p:anim>
                                    <p:animEffect transition="in" filter="fade">
                                      <p:cBhvr>
                                        <p:cTn id="36" dur="1000"/>
                                        <p:tgtEl>
                                          <p:spTgt spid="376"/>
                                        </p:tgtEl>
                                      </p:cBhvr>
                                    </p:animEffect>
                                  </p:childTnLst>
                                </p:cTn>
                              </p:par>
                              <p:par>
                                <p:cTn id="37" presetID="55"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strVal val="#ppt_w*0.70"/>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Effect transition="in" filter="fade">
                                      <p:cBhvr>
                                        <p:cTn id="41" dur="1000"/>
                                        <p:tgtEl>
                                          <p:spTgt spid="31"/>
                                        </p:tgtEl>
                                      </p:cBhvr>
                                    </p:animEffect>
                                  </p:childTnLst>
                                </p:cTn>
                              </p:par>
                              <p:par>
                                <p:cTn id="42" presetID="55"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1000" fill="hold"/>
                                        <p:tgtEl>
                                          <p:spTgt spid="29"/>
                                        </p:tgtEl>
                                        <p:attrNameLst>
                                          <p:attrName>ppt_w</p:attrName>
                                        </p:attrNameLst>
                                      </p:cBhvr>
                                      <p:tavLst>
                                        <p:tav tm="0">
                                          <p:val>
                                            <p:strVal val="#ppt_w*0.70"/>
                                          </p:val>
                                        </p:tav>
                                        <p:tav tm="100000">
                                          <p:val>
                                            <p:strVal val="#ppt_w"/>
                                          </p:val>
                                        </p:tav>
                                      </p:tavLst>
                                    </p:anim>
                                    <p:anim calcmode="lin" valueType="num">
                                      <p:cBhvr>
                                        <p:cTn id="45" dur="1000" fill="hold"/>
                                        <p:tgtEl>
                                          <p:spTgt spid="29"/>
                                        </p:tgtEl>
                                        <p:attrNameLst>
                                          <p:attrName>ppt_h</p:attrName>
                                        </p:attrNameLst>
                                      </p:cBhvr>
                                      <p:tavLst>
                                        <p:tav tm="0">
                                          <p:val>
                                            <p:strVal val="#ppt_h"/>
                                          </p:val>
                                        </p:tav>
                                        <p:tav tm="100000">
                                          <p:val>
                                            <p:strVal val="#ppt_h"/>
                                          </p:val>
                                        </p:tav>
                                      </p:tavLst>
                                    </p:anim>
                                    <p:animEffect transition="in" filter="fade">
                                      <p:cBhvr>
                                        <p:cTn id="46" dur="1000"/>
                                        <p:tgtEl>
                                          <p:spTgt spid="29"/>
                                        </p:tgtEl>
                                      </p:cBhvr>
                                    </p:animEffect>
                                  </p:childTnLst>
                                </p:cTn>
                              </p:par>
                              <p:par>
                                <p:cTn id="47" presetID="55"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strVal val="#ppt_w*0.70"/>
                                          </p:val>
                                        </p:tav>
                                        <p:tav tm="100000">
                                          <p:val>
                                            <p:strVal val="#ppt_w"/>
                                          </p:val>
                                        </p:tav>
                                      </p:tavLst>
                                    </p:anim>
                                    <p:anim calcmode="lin" valueType="num">
                                      <p:cBhvr>
                                        <p:cTn id="50" dur="1000" fill="hold"/>
                                        <p:tgtEl>
                                          <p:spTgt spid="26"/>
                                        </p:tgtEl>
                                        <p:attrNameLst>
                                          <p:attrName>ppt_h</p:attrName>
                                        </p:attrNameLst>
                                      </p:cBhvr>
                                      <p:tavLst>
                                        <p:tav tm="0">
                                          <p:val>
                                            <p:strVal val="#ppt_h"/>
                                          </p:val>
                                        </p:tav>
                                        <p:tav tm="100000">
                                          <p:val>
                                            <p:strVal val="#ppt_h"/>
                                          </p:val>
                                        </p:tav>
                                      </p:tavLst>
                                    </p:anim>
                                    <p:animEffect transition="in" filter="fade">
                                      <p:cBhvr>
                                        <p:cTn id="51" dur="1000"/>
                                        <p:tgtEl>
                                          <p:spTgt spid="26"/>
                                        </p:tgtEl>
                                      </p:cBhvr>
                                    </p:animEffect>
                                  </p:childTnLst>
                                </p:cTn>
                              </p:par>
                              <p:par>
                                <p:cTn id="52" presetID="55" presetClass="entr" presetSubtype="0" fill="hold" nodeType="withEffect">
                                  <p:stCondLst>
                                    <p:cond delay="0"/>
                                  </p:stCondLst>
                                  <p:childTnLst>
                                    <p:set>
                                      <p:cBhvr>
                                        <p:cTn id="53" dur="1" fill="hold">
                                          <p:stCondLst>
                                            <p:cond delay="0"/>
                                          </p:stCondLst>
                                        </p:cTn>
                                        <p:tgtEl>
                                          <p:spTgt spid="374"/>
                                        </p:tgtEl>
                                        <p:attrNameLst>
                                          <p:attrName>style.visibility</p:attrName>
                                        </p:attrNameLst>
                                      </p:cBhvr>
                                      <p:to>
                                        <p:strVal val="visible"/>
                                      </p:to>
                                    </p:set>
                                    <p:anim calcmode="lin" valueType="num">
                                      <p:cBhvr>
                                        <p:cTn id="54" dur="1000" fill="hold"/>
                                        <p:tgtEl>
                                          <p:spTgt spid="374"/>
                                        </p:tgtEl>
                                        <p:attrNameLst>
                                          <p:attrName>ppt_w</p:attrName>
                                        </p:attrNameLst>
                                      </p:cBhvr>
                                      <p:tavLst>
                                        <p:tav tm="0">
                                          <p:val>
                                            <p:strVal val="#ppt_w*0.70"/>
                                          </p:val>
                                        </p:tav>
                                        <p:tav tm="100000">
                                          <p:val>
                                            <p:strVal val="#ppt_w"/>
                                          </p:val>
                                        </p:tav>
                                      </p:tavLst>
                                    </p:anim>
                                    <p:anim calcmode="lin" valueType="num">
                                      <p:cBhvr>
                                        <p:cTn id="55" dur="1000" fill="hold"/>
                                        <p:tgtEl>
                                          <p:spTgt spid="374"/>
                                        </p:tgtEl>
                                        <p:attrNameLst>
                                          <p:attrName>ppt_h</p:attrName>
                                        </p:attrNameLst>
                                      </p:cBhvr>
                                      <p:tavLst>
                                        <p:tav tm="0">
                                          <p:val>
                                            <p:strVal val="#ppt_h"/>
                                          </p:val>
                                        </p:tav>
                                        <p:tav tm="100000">
                                          <p:val>
                                            <p:strVal val="#ppt_h"/>
                                          </p:val>
                                        </p:tav>
                                      </p:tavLst>
                                    </p:anim>
                                    <p:animEffect transition="in" filter="fade">
                                      <p:cBhvr>
                                        <p:cTn id="56" dur="1000"/>
                                        <p:tgtEl>
                                          <p:spTgt spid="37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xit" presetSubtype="0" fill="hold" nodeType="clickEffect">
                                  <p:stCondLst>
                                    <p:cond delay="0"/>
                                  </p:stCondLst>
                                  <p:childTnLst>
                                    <p:anim calcmode="lin" valueType="num">
                                      <p:cBhvr>
                                        <p:cTn id="60" dur="1000"/>
                                        <p:tgtEl>
                                          <p:spTgt spid="4"/>
                                        </p:tgtEl>
                                        <p:attrNameLst>
                                          <p:attrName>ppt_w</p:attrName>
                                        </p:attrNameLst>
                                      </p:cBhvr>
                                      <p:tavLst>
                                        <p:tav tm="0">
                                          <p:val>
                                            <p:strVal val="ppt_w"/>
                                          </p:val>
                                        </p:tav>
                                        <p:tav tm="100000">
                                          <p:val>
                                            <p:strVal val="ppt_w*0.70"/>
                                          </p:val>
                                        </p:tav>
                                      </p:tavLst>
                                    </p:anim>
                                    <p:anim calcmode="lin" valueType="num">
                                      <p:cBhvr>
                                        <p:cTn id="61" dur="1000"/>
                                        <p:tgtEl>
                                          <p:spTgt spid="4"/>
                                        </p:tgtEl>
                                        <p:attrNameLst>
                                          <p:attrName>ppt_h</p:attrName>
                                        </p:attrNameLst>
                                      </p:cBhvr>
                                      <p:tavLst>
                                        <p:tav tm="0">
                                          <p:val>
                                            <p:strVal val="ppt_h"/>
                                          </p:val>
                                        </p:tav>
                                        <p:tav tm="100000">
                                          <p:val>
                                            <p:strVal val="ppt_h"/>
                                          </p:val>
                                        </p:tav>
                                      </p:tavLst>
                                    </p:anim>
                                    <p:animEffect transition="out" filter="fade">
                                      <p:cBhvr>
                                        <p:cTn id="62" dur="1000"/>
                                        <p:tgtEl>
                                          <p:spTgt spid="4"/>
                                        </p:tgtEl>
                                      </p:cBhvr>
                                    </p:animEffect>
                                    <p:set>
                                      <p:cBhvr>
                                        <p:cTn id="63" dur="1" fill="hold">
                                          <p:stCondLst>
                                            <p:cond delay="999"/>
                                          </p:stCondLst>
                                        </p:cTn>
                                        <p:tgtEl>
                                          <p:spTgt spid="4"/>
                                        </p:tgtEl>
                                        <p:attrNameLst>
                                          <p:attrName>style.visibility</p:attrName>
                                        </p:attrNameLst>
                                      </p:cBhvr>
                                      <p:to>
                                        <p:strVal val="hidden"/>
                                      </p:to>
                                    </p:set>
                                  </p:childTnLst>
                                </p:cTn>
                              </p:par>
                              <p:par>
                                <p:cTn id="64" presetID="55"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1000" fill="hold"/>
                                        <p:tgtEl>
                                          <p:spTgt spid="38"/>
                                        </p:tgtEl>
                                        <p:attrNameLst>
                                          <p:attrName>ppt_w</p:attrName>
                                        </p:attrNameLst>
                                      </p:cBhvr>
                                      <p:tavLst>
                                        <p:tav tm="0">
                                          <p:val>
                                            <p:strVal val="#ppt_w*0.70"/>
                                          </p:val>
                                        </p:tav>
                                        <p:tav tm="100000">
                                          <p:val>
                                            <p:strVal val="#ppt_w"/>
                                          </p:val>
                                        </p:tav>
                                      </p:tavLst>
                                    </p:anim>
                                    <p:anim calcmode="lin" valueType="num">
                                      <p:cBhvr>
                                        <p:cTn id="67" dur="1000" fill="hold"/>
                                        <p:tgtEl>
                                          <p:spTgt spid="38"/>
                                        </p:tgtEl>
                                        <p:attrNameLst>
                                          <p:attrName>ppt_h</p:attrName>
                                        </p:attrNameLst>
                                      </p:cBhvr>
                                      <p:tavLst>
                                        <p:tav tm="0">
                                          <p:val>
                                            <p:strVal val="#ppt_h"/>
                                          </p:val>
                                        </p:tav>
                                        <p:tav tm="100000">
                                          <p:val>
                                            <p:strVal val="#ppt_h"/>
                                          </p:val>
                                        </p:tav>
                                      </p:tavLst>
                                    </p:anim>
                                    <p:animEffect transition="in" filter="fade">
                                      <p:cBhvr>
                                        <p:cTn id="68" dur="10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nodeType="clickEffect">
                                  <p:stCondLst>
                                    <p:cond delay="0"/>
                                  </p:stCondLst>
                                  <p:childTnLst>
                                    <p:anim calcmode="lin" valueType="num">
                                      <p:cBhvr>
                                        <p:cTn id="72" dur="1000"/>
                                        <p:tgtEl>
                                          <p:spTgt spid="38"/>
                                        </p:tgtEl>
                                        <p:attrNameLst>
                                          <p:attrName>ppt_w</p:attrName>
                                        </p:attrNameLst>
                                      </p:cBhvr>
                                      <p:tavLst>
                                        <p:tav tm="0">
                                          <p:val>
                                            <p:strVal val="ppt_w"/>
                                          </p:val>
                                        </p:tav>
                                        <p:tav tm="100000">
                                          <p:val>
                                            <p:strVal val="ppt_w*0.70"/>
                                          </p:val>
                                        </p:tav>
                                      </p:tavLst>
                                    </p:anim>
                                    <p:anim calcmode="lin" valueType="num">
                                      <p:cBhvr>
                                        <p:cTn id="73" dur="1000"/>
                                        <p:tgtEl>
                                          <p:spTgt spid="38"/>
                                        </p:tgtEl>
                                        <p:attrNameLst>
                                          <p:attrName>ppt_h</p:attrName>
                                        </p:attrNameLst>
                                      </p:cBhvr>
                                      <p:tavLst>
                                        <p:tav tm="0">
                                          <p:val>
                                            <p:strVal val="ppt_h"/>
                                          </p:val>
                                        </p:tav>
                                        <p:tav tm="100000">
                                          <p:val>
                                            <p:strVal val="ppt_h"/>
                                          </p:val>
                                        </p:tav>
                                      </p:tavLst>
                                    </p:anim>
                                    <p:animEffect transition="out" filter="fade">
                                      <p:cBhvr>
                                        <p:cTn id="74" dur="1000"/>
                                        <p:tgtEl>
                                          <p:spTgt spid="38"/>
                                        </p:tgtEl>
                                      </p:cBhvr>
                                    </p:animEffect>
                                    <p:set>
                                      <p:cBhvr>
                                        <p:cTn id="75" dur="1" fill="hold">
                                          <p:stCondLst>
                                            <p:cond delay="999"/>
                                          </p:stCondLst>
                                        </p:cTn>
                                        <p:tgtEl>
                                          <p:spTgt spid="38"/>
                                        </p:tgtEl>
                                        <p:attrNameLst>
                                          <p:attrName>style.visibility</p:attrName>
                                        </p:attrNameLst>
                                      </p:cBhvr>
                                      <p:to>
                                        <p:strVal val="hidden"/>
                                      </p:to>
                                    </p:set>
                                  </p:childTnLst>
                                </p:cTn>
                              </p:par>
                              <p:par>
                                <p:cTn id="76" presetID="55" presetClass="entr" presetSubtype="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p:cTn id="78" dur="1000" fill="hold"/>
                                        <p:tgtEl>
                                          <p:spTgt spid="4"/>
                                        </p:tgtEl>
                                        <p:attrNameLst>
                                          <p:attrName>ppt_w</p:attrName>
                                        </p:attrNameLst>
                                      </p:cBhvr>
                                      <p:tavLst>
                                        <p:tav tm="0">
                                          <p:val>
                                            <p:strVal val="#ppt_w*0.70"/>
                                          </p:val>
                                        </p:tav>
                                        <p:tav tm="100000">
                                          <p:val>
                                            <p:strVal val="#ppt_w"/>
                                          </p:val>
                                        </p:tav>
                                      </p:tavLst>
                                    </p:anim>
                                    <p:anim calcmode="lin" valueType="num">
                                      <p:cBhvr>
                                        <p:cTn id="79" dur="1000" fill="hold"/>
                                        <p:tgtEl>
                                          <p:spTgt spid="4"/>
                                        </p:tgtEl>
                                        <p:attrNameLst>
                                          <p:attrName>ppt_h</p:attrName>
                                        </p:attrNameLst>
                                      </p:cBhvr>
                                      <p:tavLst>
                                        <p:tav tm="0">
                                          <p:val>
                                            <p:strVal val="#ppt_h"/>
                                          </p:val>
                                        </p:tav>
                                        <p:tav tm="100000">
                                          <p:val>
                                            <p:strVal val="#ppt_h"/>
                                          </p:val>
                                        </p:tav>
                                      </p:tavLst>
                                    </p:anim>
                                    <p:animEffect transition="in" filter="fade">
                                      <p:cBhvr>
                                        <p:cTn id="80" dur="10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5"/>
                                        </p:tgtEl>
                                        <p:attrNameLst>
                                          <p:attrName>style.visibility</p:attrName>
                                        </p:attrNameLst>
                                      </p:cBhvr>
                                      <p:to>
                                        <p:strVal val="visible"/>
                                      </p:to>
                                    </p:set>
                                    <p:animEffect transition="in" filter="fade">
                                      <p:cBhvr>
                                        <p:cTn id="85" dur="500"/>
                                        <p:tgtEl>
                                          <p:spTgt spid="385"/>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380"/>
                                        </p:tgtEl>
                                        <p:attrNameLst>
                                          <p:attrName>style.visibility</p:attrName>
                                        </p:attrNameLst>
                                      </p:cBhvr>
                                      <p:to>
                                        <p:strVal val="visible"/>
                                      </p:to>
                                    </p:set>
                                    <p:anim calcmode="lin" valueType="num">
                                      <p:cBhvr>
                                        <p:cTn id="90" dur="1000" fill="hold"/>
                                        <p:tgtEl>
                                          <p:spTgt spid="380"/>
                                        </p:tgtEl>
                                        <p:attrNameLst>
                                          <p:attrName>ppt_w</p:attrName>
                                        </p:attrNameLst>
                                      </p:cBhvr>
                                      <p:tavLst>
                                        <p:tav tm="0">
                                          <p:val>
                                            <p:fltVal val="0"/>
                                          </p:val>
                                        </p:tav>
                                        <p:tav tm="100000">
                                          <p:val>
                                            <p:strVal val="#ppt_w"/>
                                          </p:val>
                                        </p:tav>
                                      </p:tavLst>
                                    </p:anim>
                                    <p:anim calcmode="lin" valueType="num">
                                      <p:cBhvr>
                                        <p:cTn id="91" dur="1000" fill="hold"/>
                                        <p:tgtEl>
                                          <p:spTgt spid="380"/>
                                        </p:tgtEl>
                                        <p:attrNameLst>
                                          <p:attrName>ppt_h</p:attrName>
                                        </p:attrNameLst>
                                      </p:cBhvr>
                                      <p:tavLst>
                                        <p:tav tm="0">
                                          <p:val>
                                            <p:fltVal val="0"/>
                                          </p:val>
                                        </p:tav>
                                        <p:tav tm="100000">
                                          <p:val>
                                            <p:strVal val="#ppt_h"/>
                                          </p:val>
                                        </p:tav>
                                      </p:tavLst>
                                    </p:anim>
                                    <p:anim calcmode="lin" valueType="num">
                                      <p:cBhvr>
                                        <p:cTn id="92" dur="1000" fill="hold"/>
                                        <p:tgtEl>
                                          <p:spTgt spid="380"/>
                                        </p:tgtEl>
                                        <p:attrNameLst>
                                          <p:attrName>style.rotation</p:attrName>
                                        </p:attrNameLst>
                                      </p:cBhvr>
                                      <p:tavLst>
                                        <p:tav tm="0">
                                          <p:val>
                                            <p:fltVal val="90"/>
                                          </p:val>
                                        </p:tav>
                                        <p:tav tm="100000">
                                          <p:val>
                                            <p:fltVal val="0"/>
                                          </p:val>
                                        </p:tav>
                                      </p:tavLst>
                                    </p:anim>
                                    <p:animEffect transition="in" filter="fade">
                                      <p:cBhvr>
                                        <p:cTn id="93"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Content Placeholder 1"/>
          <p:cNvSpPr>
            <a:spLocks noGrp="1"/>
          </p:cNvSpPr>
          <p:nvPr>
            <p:ph idx="1"/>
          </p:nvPr>
        </p:nvSpPr>
        <p:spPr>
          <a:xfrm>
            <a:off x="164123" y="676275"/>
            <a:ext cx="4251760" cy="5733490"/>
          </a:xfrm>
        </p:spPr>
        <p:txBody>
          <a:bodyPr/>
          <a:lstStyle/>
          <a:p>
            <a:r>
              <a:rPr lang="en-US" dirty="0" smtClean="0">
                <a:sym typeface="Arial"/>
              </a:rPr>
              <a:t>Feature overview: Server-based sync engine benefits</a:t>
            </a:r>
          </a:p>
          <a:p>
            <a:pPr lvl="1"/>
            <a:r>
              <a:rPr lang="en-US" b="1" dirty="0" smtClean="0">
                <a:solidFill>
                  <a:srgbClr val="0070C0"/>
                </a:solidFill>
              </a:rPr>
              <a:t>Server-to-Server sync </a:t>
            </a:r>
            <a:r>
              <a:rPr lang="en-US" dirty="0" smtClean="0"/>
              <a:t>— runs in the background, always working</a:t>
            </a:r>
          </a:p>
          <a:p>
            <a:pPr lvl="1"/>
            <a:r>
              <a:rPr lang="en-US" b="1" dirty="0" smtClean="0">
                <a:solidFill>
                  <a:srgbClr val="0070C0"/>
                </a:solidFill>
              </a:rPr>
              <a:t>Any device </a:t>
            </a:r>
            <a:r>
              <a:rPr lang="en-US" dirty="0" smtClean="0"/>
              <a:t>— Windows, Mac, </a:t>
            </a:r>
            <a:r>
              <a:rPr lang="en-US" dirty="0" err="1" smtClean="0"/>
              <a:t>iOS</a:t>
            </a:r>
            <a:r>
              <a:rPr lang="en-US" dirty="0" smtClean="0"/>
              <a:t>, Android</a:t>
            </a:r>
          </a:p>
          <a:p>
            <a:pPr lvl="1"/>
            <a:r>
              <a:rPr lang="en-US" b="1" dirty="0" smtClean="0">
                <a:solidFill>
                  <a:srgbClr val="0070C0"/>
                </a:solidFill>
              </a:rPr>
              <a:t>Easy on IT </a:t>
            </a:r>
            <a:r>
              <a:rPr lang="en-US" dirty="0" smtClean="0"/>
              <a:t>— nothing to install, central management</a:t>
            </a:r>
          </a:p>
          <a:p>
            <a:endParaRPr lang="en-US" dirty="0"/>
          </a:p>
        </p:txBody>
      </p:sp>
      <p:sp>
        <p:nvSpPr>
          <p:cNvPr id="324" name="Shape 324"/>
          <p:cNvSpPr txBox="1">
            <a:spLocks noGrp="1"/>
          </p:cNvSpPr>
          <p:nvPr>
            <p:ph type="title"/>
          </p:nvPr>
        </p:nvSpPr>
        <p:spPr/>
        <p:txBody>
          <a:bodyPr/>
          <a:lstStyle/>
          <a:p>
            <a:r>
              <a:rPr lang="en-US" smtClean="0"/>
              <a:t>What are the Enhancements to Exchange Sync? (cont.)  </a:t>
            </a:r>
            <a:endParaRPr lang="en-US" dirty="0"/>
          </a:p>
        </p:txBody>
      </p:sp>
      <p:pic>
        <p:nvPicPr>
          <p:cNvPr id="3" name="Picture 2"/>
          <p:cNvPicPr>
            <a:picLocks noChangeAspect="1"/>
          </p:cNvPicPr>
          <p:nvPr/>
        </p:nvPicPr>
        <p:blipFill>
          <a:blip r:embed="rId4" cstate="print"/>
          <a:stretch>
            <a:fillRect/>
          </a:stretch>
        </p:blipFill>
        <p:spPr>
          <a:xfrm>
            <a:off x="4627757" y="2817040"/>
            <a:ext cx="7244522" cy="2958753"/>
          </a:xfrm>
          <a:prstGeom prst="rect">
            <a:avLst/>
          </a:prstGeom>
        </p:spPr>
      </p:pic>
    </p:spTree>
    <p:custDataLst>
      <p:tags r:id="rId1"/>
    </p:custDataLst>
    <p:extLst>
      <p:ext uri="{BB962C8B-B14F-4D97-AF65-F5344CB8AC3E}">
        <p14:creationId xmlns:p14="http://schemas.microsoft.com/office/powerpoint/2010/main" val="38546185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2" y="676275"/>
            <a:ext cx="3273042" cy="5733490"/>
          </a:xfrm>
        </p:spPr>
        <p:txBody>
          <a:bodyPr/>
          <a:lstStyle/>
          <a:p>
            <a:r>
              <a:rPr lang="en-US" b="1" dirty="0" smtClean="0"/>
              <a:t>Exchange Sync Configurations: </a:t>
            </a:r>
          </a:p>
          <a:p>
            <a:r>
              <a:rPr lang="en-US" dirty="0" smtClean="0"/>
              <a:t>Set up sync directions, behaviors, and filters for different user populations.</a:t>
            </a:r>
            <a:endParaRPr lang="en-US" dirty="0"/>
          </a:p>
        </p:txBody>
      </p:sp>
      <p:sp>
        <p:nvSpPr>
          <p:cNvPr id="2" name="Title 1"/>
          <p:cNvSpPr>
            <a:spLocks noGrp="1"/>
          </p:cNvSpPr>
          <p:nvPr>
            <p:ph type="title"/>
          </p:nvPr>
        </p:nvSpPr>
        <p:spPr/>
        <p:txBody>
          <a:bodyPr/>
          <a:lstStyle/>
          <a:p>
            <a:r>
              <a:rPr lang="en-US" dirty="0" smtClean="0"/>
              <a:t>What are the Enhancements to Exchange Sync? (cont.) </a:t>
            </a:r>
            <a:endParaRPr lang="en-US" dirty="0"/>
          </a:p>
        </p:txBody>
      </p:sp>
      <p:pic>
        <p:nvPicPr>
          <p:cNvPr id="4" name="Picture 3"/>
          <p:cNvPicPr>
            <a:picLocks noChangeAspect="1"/>
          </p:cNvPicPr>
          <p:nvPr/>
        </p:nvPicPr>
        <p:blipFill>
          <a:blip r:embed="rId3" cstate="print"/>
          <a:stretch>
            <a:fillRect/>
          </a:stretch>
        </p:blipFill>
        <p:spPr>
          <a:xfrm>
            <a:off x="3567165" y="733487"/>
            <a:ext cx="8273444" cy="531852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9000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888780" y="772582"/>
            <a:ext cx="7787405" cy="533256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Content Placeholder 6"/>
          <p:cNvSpPr>
            <a:spLocks noGrp="1"/>
          </p:cNvSpPr>
          <p:nvPr>
            <p:ph idx="1"/>
          </p:nvPr>
        </p:nvSpPr>
        <p:spPr>
          <a:xfrm>
            <a:off x="164123" y="676275"/>
            <a:ext cx="3415418" cy="5733490"/>
          </a:xfrm>
        </p:spPr>
        <p:txBody>
          <a:bodyPr/>
          <a:lstStyle/>
          <a:p>
            <a:r>
              <a:rPr lang="en-US" kern="1200" dirty="0">
                <a:solidFill>
                  <a:srgbClr val="666666"/>
                </a:solidFill>
              </a:rPr>
              <a:t>Exchange Sync Status Admin Setup allows overview of org-wide and user-specific </a:t>
            </a:r>
            <a:br>
              <a:rPr lang="en-US" kern="1200" dirty="0">
                <a:solidFill>
                  <a:srgbClr val="666666"/>
                </a:solidFill>
              </a:rPr>
            </a:br>
            <a:r>
              <a:rPr lang="en-US" kern="1200" dirty="0">
                <a:solidFill>
                  <a:srgbClr val="666666"/>
                </a:solidFill>
              </a:rPr>
              <a:t>sync </a:t>
            </a:r>
            <a:r>
              <a:rPr lang="en-US" kern="1200" dirty="0" smtClean="0">
                <a:solidFill>
                  <a:srgbClr val="666666"/>
                </a:solidFill>
              </a:rPr>
              <a:t>status.</a:t>
            </a:r>
            <a:endParaRPr lang="en-US" dirty="0"/>
          </a:p>
        </p:txBody>
      </p:sp>
      <p:sp>
        <p:nvSpPr>
          <p:cNvPr id="6" name="Title 5"/>
          <p:cNvSpPr>
            <a:spLocks noGrp="1"/>
          </p:cNvSpPr>
          <p:nvPr>
            <p:ph type="title"/>
          </p:nvPr>
        </p:nvSpPr>
        <p:spPr/>
        <p:txBody>
          <a:bodyPr/>
          <a:lstStyle/>
          <a:p>
            <a:r>
              <a:rPr lang="en-US" dirty="0"/>
              <a:t>What are the Enhancements to Exchange Sync? (cont.) </a:t>
            </a:r>
          </a:p>
        </p:txBody>
      </p:sp>
    </p:spTree>
    <p:custDataLst>
      <p:tags r:id="rId1"/>
    </p:custDataLst>
    <p:extLst>
      <p:ext uri="{BB962C8B-B14F-4D97-AF65-F5344CB8AC3E}">
        <p14:creationId xmlns:p14="http://schemas.microsoft.com/office/powerpoint/2010/main" val="39721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Shape 250"/>
          <p:cNvSpPr txBox="1">
            <a:spLocks noGrp="1"/>
          </p:cNvSpPr>
          <p:nvPr>
            <p:ph idx="1"/>
          </p:nvPr>
        </p:nvSpPr>
        <p:spPr>
          <a:xfrm>
            <a:off x="164123" y="676275"/>
            <a:ext cx="7396005" cy="5733490"/>
          </a:xfrm>
        </p:spPr>
        <p:txBody>
          <a:bodyPr/>
          <a:lstStyle/>
          <a:p>
            <a:pPr lvl="1"/>
            <a:r>
              <a:rPr lang="en-US" b="1" dirty="0" smtClean="0">
                <a:solidFill>
                  <a:schemeClr val="accent1"/>
                </a:solidFill>
              </a:rPr>
              <a:t>Sales Manager</a:t>
            </a:r>
            <a:r>
              <a:rPr lang="en-US" dirty="0" smtClean="0"/>
              <a:t> wants a record in Salesforce of </a:t>
            </a:r>
            <a:r>
              <a:rPr lang="en-US" dirty="0" smtClean="0">
                <a:solidFill>
                  <a:schemeClr val="accent1"/>
                </a:solidFill>
              </a:rPr>
              <a:t>Sales Reps</a:t>
            </a:r>
            <a:r>
              <a:rPr lang="en-US" dirty="0" smtClean="0">
                <a:solidFill>
                  <a:srgbClr val="1797C0"/>
                </a:solidFill>
              </a:rPr>
              <a:t>’</a:t>
            </a:r>
            <a:r>
              <a:rPr lang="en-US" dirty="0" smtClean="0"/>
              <a:t> customer meetings (events)</a:t>
            </a:r>
          </a:p>
          <a:p>
            <a:pPr lvl="1"/>
            <a:r>
              <a:rPr lang="en-US" b="1" dirty="0" smtClean="0">
                <a:solidFill>
                  <a:schemeClr val="accent1"/>
                </a:solidFill>
              </a:rPr>
              <a:t>Meeting Scheduler </a:t>
            </a:r>
            <a:r>
              <a:rPr lang="en-US" dirty="0" smtClean="0"/>
              <a:t>wants to set up events in Salesforce and have them appear in </a:t>
            </a:r>
            <a:r>
              <a:rPr lang="en-US" dirty="0" smtClean="0">
                <a:solidFill>
                  <a:schemeClr val="accent1"/>
                </a:solidFill>
              </a:rPr>
              <a:t>Sales Reps</a:t>
            </a:r>
            <a:r>
              <a:rPr lang="en-US" dirty="0" smtClean="0">
                <a:solidFill>
                  <a:srgbClr val="1797C0"/>
                </a:solidFill>
              </a:rPr>
              <a:t>’</a:t>
            </a:r>
            <a:r>
              <a:rPr lang="en-US" dirty="0" smtClean="0"/>
              <a:t> Outlook</a:t>
            </a:r>
          </a:p>
          <a:p>
            <a:pPr lvl="1"/>
            <a:r>
              <a:rPr lang="en-US" b="1" dirty="0" smtClean="0">
                <a:solidFill>
                  <a:schemeClr val="accent1"/>
                </a:solidFill>
              </a:rPr>
              <a:t>Sales Rep </a:t>
            </a:r>
            <a:r>
              <a:rPr lang="en-US" dirty="0" smtClean="0"/>
              <a:t>needs customer contact info available outside of Salesforce</a:t>
            </a:r>
          </a:p>
          <a:p>
            <a:pPr lvl="1"/>
            <a:r>
              <a:rPr lang="en-US" b="1" dirty="0" smtClean="0">
                <a:solidFill>
                  <a:schemeClr val="accent1"/>
                </a:solidFill>
              </a:rPr>
              <a:t>IT Professional </a:t>
            </a:r>
            <a:r>
              <a:rPr lang="en-US" dirty="0" smtClean="0"/>
              <a:t>needs to enable a sync technology for a diverse set of devices and OSs</a:t>
            </a:r>
            <a:endParaRPr lang="en-US" dirty="0"/>
          </a:p>
        </p:txBody>
      </p:sp>
      <p:sp>
        <p:nvSpPr>
          <p:cNvPr id="249" name="Shape 249"/>
          <p:cNvSpPr txBox="1">
            <a:spLocks noGrp="1"/>
          </p:cNvSpPr>
          <p:nvPr>
            <p:ph type="title"/>
          </p:nvPr>
        </p:nvSpPr>
        <p:spPr/>
        <p:txBody>
          <a:bodyPr/>
          <a:lstStyle/>
          <a:p>
            <a:pPr lvl="0"/>
            <a:r>
              <a:rPr lang="en-US" smtClean="0">
                <a:sym typeface="Arial"/>
              </a:rPr>
              <a:t>Sample Use Cases</a:t>
            </a:r>
            <a:endParaRPr lang="en-US" dirty="0">
              <a:sym typeface="Arial"/>
            </a:endParaRPr>
          </a:p>
        </p:txBody>
      </p:sp>
    </p:spTree>
    <p:custDataLst>
      <p:tags r:id="rId1"/>
    </p:custDataLst>
    <p:extLst>
      <p:ext uri="{BB962C8B-B14F-4D97-AF65-F5344CB8AC3E}">
        <p14:creationId xmlns:p14="http://schemas.microsoft.com/office/powerpoint/2010/main" val="41131556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7" name="Shape 827"/>
          <p:cNvSpPr txBox="1">
            <a:spLocks noGrp="1"/>
          </p:cNvSpPr>
          <p:nvPr>
            <p:ph idx="1"/>
          </p:nvPr>
        </p:nvSpPr>
        <p:spPr/>
        <p:txBody>
          <a:bodyPr/>
          <a:lstStyle/>
          <a:p>
            <a:pPr lvl="0"/>
            <a:r>
              <a:rPr lang="en-US" dirty="0" smtClean="0"/>
              <a:t>Sync recurring </a:t>
            </a:r>
            <a:r>
              <a:rPr lang="en-US" dirty="0" err="1" smtClean="0"/>
              <a:t>Salesforce</a:t>
            </a:r>
            <a:r>
              <a:rPr lang="en-US" dirty="0" smtClean="0"/>
              <a:t> tasks to Outlook.</a:t>
            </a:r>
          </a:p>
          <a:p>
            <a:pPr lvl="0"/>
            <a:endParaRPr lang="en-US" dirty="0">
              <a:sym typeface="Arial"/>
            </a:endParaRPr>
          </a:p>
        </p:txBody>
      </p:sp>
      <p:sp>
        <p:nvSpPr>
          <p:cNvPr id="7" name="Title 142"/>
          <p:cNvSpPr>
            <a:spLocks noGrp="1"/>
          </p:cNvSpPr>
          <p:nvPr>
            <p:ph type="title"/>
          </p:nvPr>
        </p:nvSpPr>
        <p:spPr/>
        <p:txBody>
          <a:bodyPr/>
          <a:lstStyle/>
          <a:p>
            <a:r>
              <a:rPr lang="en-US" sz="2700" dirty="0" smtClean="0"/>
              <a:t>What are the Enhancements to </a:t>
            </a:r>
            <a:r>
              <a:rPr lang="en-US" sz="2700" dirty="0" err="1" smtClean="0"/>
              <a:t>Salesforce</a:t>
            </a:r>
            <a:r>
              <a:rPr lang="en-US" sz="2700" dirty="0" smtClean="0"/>
              <a:t> for Outlook? (cont.) </a:t>
            </a:r>
            <a:endParaRPr lang="en-US" sz="2700" dirty="0"/>
          </a:p>
        </p:txBody>
      </p:sp>
      <p:pic>
        <p:nvPicPr>
          <p:cNvPr id="828" name="Shape 828"/>
          <p:cNvPicPr preferRelativeResize="0"/>
          <p:nvPr/>
        </p:nvPicPr>
        <p:blipFill>
          <a:blip r:embed="rId4" cstate="print">
            <a:alphaModFix/>
          </a:blip>
          <a:stretch>
            <a:fillRect/>
          </a:stretch>
        </p:blipFill>
        <p:spPr>
          <a:xfrm>
            <a:off x="242865" y="1225748"/>
            <a:ext cx="8517568" cy="423862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29" name="Shape 829"/>
          <p:cNvSpPr/>
          <p:nvPr/>
        </p:nvSpPr>
        <p:spPr>
          <a:xfrm>
            <a:off x="8684799" y="3472792"/>
            <a:ext cx="2519113" cy="1485299"/>
          </a:xfrm>
          <a:prstGeom prst="wedgeRoundRectCallout">
            <a:avLst>
              <a:gd name="adj1" fmla="val -126161"/>
              <a:gd name="adj2" fmla="val -30688"/>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L="0" marR="0" lvl="0" indent="0" rtl="0">
              <a:spcBef>
                <a:spcPts val="0"/>
              </a:spcBef>
              <a:buSzPct val="25000"/>
              <a:buNone/>
            </a:pPr>
            <a:r>
              <a:rPr lang="en-US" sz="1600" dirty="0">
                <a:latin typeface="Arial" panose="020B0604020202020204" pitchFamily="34" charset="0"/>
                <a:cs typeface="Arial" panose="020B0604020202020204" pitchFamily="34" charset="0"/>
              </a:rPr>
              <a:t>Here’s a daily recurring task </a:t>
            </a:r>
            <a:r>
              <a:rPr lang="en-US" sz="1600" dirty="0" smtClean="0">
                <a:latin typeface="Arial" panose="020B0604020202020204" pitchFamily="34" charset="0"/>
                <a:cs typeface="Arial" panose="020B0604020202020204" pitchFamily="34" charset="0"/>
              </a:rPr>
              <a:t>series </a:t>
            </a:r>
            <a:r>
              <a:rPr lang="en-US" sz="1600" dirty="0">
                <a:latin typeface="Arial" panose="020B0604020202020204" pitchFamily="34" charset="0"/>
                <a:cs typeface="Arial" panose="020B0604020202020204" pitchFamily="34" charset="0"/>
              </a:rPr>
              <a:t>in the </a:t>
            </a:r>
            <a:r>
              <a:rPr lang="en-US" sz="1600" dirty="0" err="1">
                <a:latin typeface="Arial" panose="020B0604020202020204" pitchFamily="34" charset="0"/>
                <a:cs typeface="Arial" panose="020B0604020202020204" pitchFamily="34" charset="0"/>
              </a:rPr>
              <a:t>Salesforce</a:t>
            </a:r>
            <a:r>
              <a:rPr lang="en-US" sz="1600" dirty="0">
                <a:latin typeface="Arial" panose="020B0604020202020204" pitchFamily="34" charset="0"/>
                <a:cs typeface="Arial" panose="020B0604020202020204" pitchFamily="34" charset="0"/>
              </a:rPr>
              <a:t> list </a:t>
            </a:r>
            <a:r>
              <a:rPr lang="en-US" sz="1600" dirty="0" smtClean="0">
                <a:latin typeface="Arial" panose="020B0604020202020204" pitchFamily="34" charset="0"/>
                <a:cs typeface="Arial" panose="020B0604020202020204" pitchFamily="34" charset="0"/>
              </a:rPr>
              <a:t>view </a:t>
            </a:r>
            <a:r>
              <a:rPr lang="en-US" sz="1600" dirty="0">
                <a:latin typeface="Arial" panose="020B0604020202020204" pitchFamily="34" charset="0"/>
                <a:cs typeface="Arial" panose="020B0604020202020204" pitchFamily="34" charset="0"/>
              </a:rPr>
              <a:t>showing tasks due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this month.</a:t>
            </a:r>
            <a:endParaRPr lang="en-US"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61780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idx="1"/>
          </p:nvPr>
        </p:nvSpPr>
        <p:spPr/>
        <p:txBody>
          <a:bodyPr/>
          <a:lstStyle/>
          <a:p>
            <a:pPr lvl="1"/>
            <a:r>
              <a:rPr lang="en-US" sz="3600" dirty="0"/>
              <a:t>When are you getting </a:t>
            </a:r>
            <a:r>
              <a:rPr lang="en-US" sz="3600" dirty="0" smtClean="0"/>
              <a:t>Spring ‘15?</a:t>
            </a:r>
            <a:endParaRPr lang="en-US" sz="3600" dirty="0"/>
          </a:p>
          <a:p>
            <a:pPr lvl="1"/>
            <a:r>
              <a:rPr lang="en-US" sz="3600" dirty="0" smtClean="0"/>
              <a:t>Reporting Enhancements</a:t>
            </a:r>
            <a:endParaRPr lang="en-US" sz="3600" dirty="0"/>
          </a:p>
          <a:p>
            <a:pPr lvl="1"/>
            <a:r>
              <a:rPr lang="en-US" sz="3600" dirty="0" smtClean="0"/>
              <a:t>Chatter Enhancements</a:t>
            </a:r>
          </a:p>
          <a:p>
            <a:pPr lvl="1"/>
            <a:r>
              <a:rPr lang="en-US" sz="3600" b="1" dirty="0"/>
              <a:t>Duplicate Management</a:t>
            </a:r>
          </a:p>
          <a:p>
            <a:pPr lvl="1"/>
            <a:r>
              <a:rPr lang="en-US" sz="3600" b="1" dirty="0"/>
              <a:t>Lightning Process Builder</a:t>
            </a:r>
          </a:p>
          <a:p>
            <a:pPr lvl="1"/>
            <a:r>
              <a:rPr lang="en-US" sz="3600" dirty="0" smtClean="0"/>
              <a:t>Communities Enhancements (time permitting)</a:t>
            </a:r>
          </a:p>
          <a:p>
            <a:pPr lvl="1"/>
            <a:r>
              <a:rPr lang="en-US" sz="3600" dirty="0" smtClean="0"/>
              <a:t>Exchange and Outlook </a:t>
            </a:r>
            <a:r>
              <a:rPr lang="en-US" sz="3600" dirty="0"/>
              <a:t>Enhancements (time permitting)</a:t>
            </a:r>
          </a:p>
          <a:p>
            <a:pPr lvl="1"/>
            <a:r>
              <a:rPr lang="en-US" sz="3600" dirty="0" smtClean="0"/>
              <a:t>Resources</a:t>
            </a:r>
            <a:endParaRPr lang="en-US" sz="3600" dirty="0"/>
          </a:p>
          <a:p>
            <a:pPr lvl="1">
              <a:buNone/>
            </a:pPr>
            <a:endParaRPr lang="en-US" sz="3600" dirty="0" smtClean="0"/>
          </a:p>
          <a:p>
            <a:endParaRPr lang="en-US" sz="3600" dirty="0" smtClean="0"/>
          </a:p>
        </p:txBody>
      </p:sp>
      <p:sp>
        <p:nvSpPr>
          <p:cNvPr id="10242" name="Rectangle 2"/>
          <p:cNvSpPr>
            <a:spLocks noGrp="1" noChangeArrowheads="1"/>
          </p:cNvSpPr>
          <p:nvPr>
            <p:ph type="title"/>
          </p:nvPr>
        </p:nvSpPr>
        <p:spPr/>
        <p:txBody>
          <a:bodyPr/>
          <a:lstStyle/>
          <a:p>
            <a:r>
              <a:rPr lang="en-US" dirty="0" smtClean="0"/>
              <a:t>Agenda</a:t>
            </a:r>
          </a:p>
        </p:txBody>
      </p:sp>
    </p:spTree>
    <p:custDataLst>
      <p:tags r:id="rId1"/>
    </p:custDataLst>
    <p:extLst>
      <p:ext uri="{BB962C8B-B14F-4D97-AF65-F5344CB8AC3E}">
        <p14:creationId xmlns:p14="http://schemas.microsoft.com/office/powerpoint/2010/main" val="107465424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Shape 834"/>
          <p:cNvPicPr preferRelativeResize="0"/>
          <p:nvPr/>
        </p:nvPicPr>
        <p:blipFill>
          <a:blip r:embed="rId4" cstate="print">
            <a:alphaModFix/>
          </a:blip>
          <a:stretch>
            <a:fillRect/>
          </a:stretch>
        </p:blipFill>
        <p:spPr>
          <a:xfrm>
            <a:off x="365870" y="2645051"/>
            <a:ext cx="11432977" cy="275272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36" name="Shape 836"/>
          <p:cNvSpPr txBox="1">
            <a:spLocks noGrp="1"/>
          </p:cNvSpPr>
          <p:nvPr>
            <p:ph idx="1"/>
          </p:nvPr>
        </p:nvSpPr>
        <p:spPr/>
        <p:txBody>
          <a:bodyPr/>
          <a:lstStyle/>
          <a:p>
            <a:pPr lvl="0"/>
            <a:r>
              <a:rPr lang="en-US" dirty="0" smtClean="0"/>
              <a:t>Sync recurring </a:t>
            </a:r>
            <a:r>
              <a:rPr lang="en-US" dirty="0" err="1" smtClean="0"/>
              <a:t>Salesforce</a:t>
            </a:r>
            <a:r>
              <a:rPr lang="en-US" dirty="0" smtClean="0"/>
              <a:t> tasks to Outlook.</a:t>
            </a:r>
          </a:p>
          <a:p>
            <a:pPr lvl="0"/>
            <a:endParaRPr lang="en-US" dirty="0">
              <a:sym typeface="Arial"/>
            </a:endParaRPr>
          </a:p>
        </p:txBody>
      </p:sp>
      <p:sp>
        <p:nvSpPr>
          <p:cNvPr id="8" name="Title 142"/>
          <p:cNvSpPr>
            <a:spLocks noGrp="1"/>
          </p:cNvSpPr>
          <p:nvPr>
            <p:ph type="title"/>
          </p:nvPr>
        </p:nvSpPr>
        <p:spPr/>
        <p:txBody>
          <a:bodyPr/>
          <a:lstStyle/>
          <a:p>
            <a:r>
              <a:rPr lang="en-US" sz="2700" dirty="0" smtClean="0"/>
              <a:t>What are the Enhancements to </a:t>
            </a:r>
            <a:r>
              <a:rPr lang="en-US" sz="2700" dirty="0" err="1" smtClean="0"/>
              <a:t>Salesforce</a:t>
            </a:r>
            <a:r>
              <a:rPr lang="en-US" sz="2700" dirty="0" smtClean="0"/>
              <a:t> for Outlook? (cont.) </a:t>
            </a:r>
            <a:endParaRPr lang="en-US" sz="2700" dirty="0"/>
          </a:p>
        </p:txBody>
      </p:sp>
      <p:sp>
        <p:nvSpPr>
          <p:cNvPr id="837" name="Shape 837"/>
          <p:cNvSpPr/>
          <p:nvPr/>
        </p:nvSpPr>
        <p:spPr>
          <a:xfrm>
            <a:off x="6550037" y="1263687"/>
            <a:ext cx="2865265" cy="1148400"/>
          </a:xfrm>
          <a:prstGeom prst="wedgeRoundRectCallout">
            <a:avLst>
              <a:gd name="adj1" fmla="val -62553"/>
              <a:gd name="adj2" fmla="val 109848"/>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L="0" marR="0" lvl="0" indent="0" rtl="0">
              <a:spcBef>
                <a:spcPts val="0"/>
              </a:spcBef>
              <a:buSzPct val="25000"/>
              <a:buNone/>
            </a:pPr>
            <a:r>
              <a:rPr lang="en-US" sz="1600" dirty="0">
                <a:latin typeface="Arial" panose="020B0604020202020204" pitchFamily="34" charset="0"/>
                <a:cs typeface="Arial" panose="020B0604020202020204" pitchFamily="34" charset="0"/>
              </a:rPr>
              <a:t>Here’s the same recurring task in Outlook, in the view showing tasks due today and tomorrow.</a:t>
            </a:r>
          </a:p>
        </p:txBody>
      </p:sp>
      <p:sp>
        <p:nvSpPr>
          <p:cNvPr id="838" name="Shape 838"/>
          <p:cNvSpPr/>
          <p:nvPr/>
        </p:nvSpPr>
        <p:spPr>
          <a:xfrm>
            <a:off x="9516678" y="1651726"/>
            <a:ext cx="2564768" cy="1009499"/>
          </a:xfrm>
          <a:prstGeom prst="wedgeRoundRectCallout">
            <a:avLst>
              <a:gd name="adj1" fmla="val -42447"/>
              <a:gd name="adj2" fmla="val 112475"/>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L="0" marR="0" lvl="0" indent="0" rtl="0">
              <a:spcBef>
                <a:spcPts val="0"/>
              </a:spcBef>
              <a:buSzPct val="25000"/>
              <a:buNone/>
            </a:pPr>
            <a:r>
              <a:rPr lang="en-US" sz="1600">
                <a:latin typeface="Arial" panose="020B0604020202020204" pitchFamily="34" charset="0"/>
                <a:cs typeface="Arial" panose="020B0604020202020204" pitchFamily="34" charset="0"/>
              </a:rPr>
              <a:t>We don’t support adding Outlook recurring tasks to Salesforce records.</a:t>
            </a:r>
          </a:p>
        </p:txBody>
      </p:sp>
    </p:spTree>
    <p:custDataLst>
      <p:tags r:id="rId1"/>
    </p:custDataLst>
    <p:extLst>
      <p:ext uri="{BB962C8B-B14F-4D97-AF65-F5344CB8AC3E}">
        <p14:creationId xmlns:p14="http://schemas.microsoft.com/office/powerpoint/2010/main" val="24315253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4" name="Shape 844"/>
          <p:cNvSpPr txBox="1">
            <a:spLocks noGrp="1"/>
          </p:cNvSpPr>
          <p:nvPr>
            <p:ph idx="1"/>
          </p:nvPr>
        </p:nvSpPr>
        <p:spPr/>
        <p:txBody>
          <a:bodyPr/>
          <a:lstStyle/>
          <a:p>
            <a:pPr lvl="0"/>
            <a:r>
              <a:rPr lang="en-US" dirty="0" smtClean="0"/>
              <a:t>Find more contacts and leads in the side panel.</a:t>
            </a:r>
            <a:endParaRPr lang="en-US" dirty="0"/>
          </a:p>
        </p:txBody>
      </p:sp>
      <p:sp>
        <p:nvSpPr>
          <p:cNvPr id="7" name="Title 142"/>
          <p:cNvSpPr>
            <a:spLocks noGrp="1"/>
          </p:cNvSpPr>
          <p:nvPr>
            <p:ph type="title"/>
          </p:nvPr>
        </p:nvSpPr>
        <p:spPr/>
        <p:txBody>
          <a:bodyPr/>
          <a:lstStyle/>
          <a:p>
            <a:r>
              <a:rPr lang="en-US" sz="2700" dirty="0" smtClean="0"/>
              <a:t>What are the Enhancements to </a:t>
            </a:r>
            <a:r>
              <a:rPr lang="en-US" sz="2700" dirty="0" err="1" smtClean="0"/>
              <a:t>Salesforce</a:t>
            </a:r>
            <a:r>
              <a:rPr lang="en-US" sz="2700" dirty="0" smtClean="0"/>
              <a:t> for Outlook? (cont.) </a:t>
            </a:r>
            <a:endParaRPr lang="en-US" sz="2700" dirty="0"/>
          </a:p>
        </p:txBody>
      </p:sp>
      <p:pic>
        <p:nvPicPr>
          <p:cNvPr id="845" name="Shape 845"/>
          <p:cNvPicPr preferRelativeResize="0"/>
          <p:nvPr/>
        </p:nvPicPr>
        <p:blipFill>
          <a:blip r:embed="rId4" cstate="print">
            <a:alphaModFix/>
          </a:blip>
          <a:stretch>
            <a:fillRect/>
          </a:stretch>
        </p:blipFill>
        <p:spPr>
          <a:xfrm>
            <a:off x="301297" y="1326382"/>
            <a:ext cx="7734721" cy="4153568"/>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46" name="Shape 846"/>
          <p:cNvSpPr/>
          <p:nvPr/>
        </p:nvSpPr>
        <p:spPr>
          <a:xfrm>
            <a:off x="8523404" y="2676293"/>
            <a:ext cx="3358775" cy="1779531"/>
          </a:xfrm>
          <a:prstGeom prst="wedgeRoundRectCallout">
            <a:avLst>
              <a:gd name="adj1" fmla="val -69146"/>
              <a:gd name="adj2" fmla="val 79755"/>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L="0" marR="0" lvl="0" indent="0" rtl="0">
              <a:spcBef>
                <a:spcPts val="0"/>
              </a:spcBef>
              <a:buSzPct val="25000"/>
              <a:buNone/>
            </a:pPr>
            <a:r>
              <a:rPr lang="en-US" sz="1600" dirty="0">
                <a:latin typeface="Arial" panose="020B0604020202020204" pitchFamily="34" charset="0"/>
                <a:cs typeface="Arial" panose="020B0604020202020204" pitchFamily="34" charset="0"/>
              </a:rPr>
              <a:t>Here are the email addresses for Steve. The side panel displays contact details regardless of whether the contact sends an email from their corporate or personal </a:t>
            </a:r>
            <a:r>
              <a:rPr lang="en-US" sz="1600" dirty="0" smtClean="0">
                <a:latin typeface="Arial" panose="020B0604020202020204" pitchFamily="34" charset="0"/>
                <a:cs typeface="Arial" panose="020B0604020202020204" pitchFamily="34" charset="0"/>
              </a:rPr>
              <a:t>email </a:t>
            </a:r>
            <a:r>
              <a:rPr lang="en-US" sz="1600" dirty="0">
                <a:latin typeface="Arial" panose="020B0604020202020204" pitchFamily="34" charset="0"/>
                <a:cs typeface="Arial" panose="020B0604020202020204" pitchFamily="34" charset="0"/>
              </a:rPr>
              <a:t>address.</a:t>
            </a:r>
          </a:p>
        </p:txBody>
      </p:sp>
    </p:spTree>
    <p:custDataLst>
      <p:tags r:id="rId1"/>
    </p:custDataLst>
    <p:extLst>
      <p:ext uri="{BB962C8B-B14F-4D97-AF65-F5344CB8AC3E}">
        <p14:creationId xmlns:p14="http://schemas.microsoft.com/office/powerpoint/2010/main" val="15304260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2" name="Shape 852"/>
          <p:cNvSpPr txBox="1">
            <a:spLocks noGrp="1"/>
          </p:cNvSpPr>
          <p:nvPr>
            <p:ph idx="1"/>
          </p:nvPr>
        </p:nvSpPr>
        <p:spPr/>
        <p:txBody>
          <a:bodyPr/>
          <a:lstStyle/>
          <a:p>
            <a:pPr lvl="0"/>
            <a:r>
              <a:rPr lang="en-US" dirty="0" smtClean="0"/>
              <a:t>Add emails to person accounts.</a:t>
            </a:r>
            <a:endParaRPr lang="en-US" dirty="0"/>
          </a:p>
        </p:txBody>
      </p:sp>
      <p:sp>
        <p:nvSpPr>
          <p:cNvPr id="9" name="Title 142"/>
          <p:cNvSpPr>
            <a:spLocks noGrp="1"/>
          </p:cNvSpPr>
          <p:nvPr>
            <p:ph type="title"/>
          </p:nvPr>
        </p:nvSpPr>
        <p:spPr/>
        <p:txBody>
          <a:bodyPr/>
          <a:lstStyle/>
          <a:p>
            <a:r>
              <a:rPr lang="en-US" sz="2700" dirty="0" smtClean="0"/>
              <a:t>What are the enhancements to </a:t>
            </a:r>
            <a:r>
              <a:rPr lang="en-US" sz="2700" dirty="0" err="1" smtClean="0"/>
              <a:t>Salesforce</a:t>
            </a:r>
            <a:r>
              <a:rPr lang="en-US" sz="2700" dirty="0" smtClean="0"/>
              <a:t> for Outlook? (cont.) </a:t>
            </a:r>
            <a:endParaRPr lang="en-US" sz="2700" dirty="0"/>
          </a:p>
        </p:txBody>
      </p:sp>
      <p:pic>
        <p:nvPicPr>
          <p:cNvPr id="853" name="Shape 853"/>
          <p:cNvPicPr preferRelativeResize="0"/>
          <p:nvPr/>
        </p:nvPicPr>
        <p:blipFill>
          <a:blip r:embed="rId4" cstate="print">
            <a:alphaModFix/>
          </a:blip>
          <a:stretch>
            <a:fillRect/>
          </a:stretch>
        </p:blipFill>
        <p:spPr>
          <a:xfrm>
            <a:off x="397879" y="2102600"/>
            <a:ext cx="2820134" cy="3295650"/>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54" name="Shape 854"/>
          <p:cNvSpPr/>
          <p:nvPr/>
        </p:nvSpPr>
        <p:spPr>
          <a:xfrm>
            <a:off x="3382665" y="1416817"/>
            <a:ext cx="6354188" cy="1283855"/>
          </a:xfrm>
          <a:prstGeom prst="wedgeRoundRectCallout">
            <a:avLst>
              <a:gd name="adj1" fmla="val -67405"/>
              <a:gd name="adj2" fmla="val 80357"/>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L="0" marR="0" lvl="0" indent="0" algn="l" rtl="0">
              <a:spcBef>
                <a:spcPts val="0"/>
              </a:spcBef>
              <a:buSzPct val="25000"/>
              <a:buNone/>
            </a:pPr>
            <a:r>
              <a:rPr lang="en-US" sz="1600" dirty="0">
                <a:latin typeface="Arial" panose="020B0604020202020204" pitchFamily="34" charset="0"/>
                <a:cs typeface="Arial" panose="020B0604020202020204" pitchFamily="34" charset="0"/>
              </a:rPr>
              <a:t>According to settings in the Outlook configuration, adding an Outlook email to a Person Account is done as </a:t>
            </a:r>
            <a:r>
              <a:rPr lang="en-US" sz="1600" dirty="0" smtClean="0">
                <a:latin typeface="Arial" panose="020B0604020202020204" pitchFamily="34" charset="0"/>
                <a:cs typeface="Arial" panose="020B0604020202020204" pitchFamily="34" charset="0"/>
              </a:rPr>
              <a:t>either:</a:t>
            </a:r>
          </a:p>
          <a:p>
            <a:pPr marL="285750" marR="0" lvl="0" indent="-285750" algn="l" rtl="0">
              <a:spcBef>
                <a:spcPts val="0"/>
              </a:spcBef>
              <a:buClr>
                <a:schemeClr val="dk1"/>
              </a:buClr>
              <a:buSzPct val="100000"/>
              <a:buFont typeface="Wingdings" panose="05000000000000000000" pitchFamily="2" charset="2"/>
              <a:buChar char="§"/>
            </a:pPr>
            <a:r>
              <a:rPr lang="en-US" sz="1600" dirty="0">
                <a:latin typeface="Arial" panose="020B0604020202020204" pitchFamily="34" charset="0"/>
                <a:cs typeface="Arial" panose="020B0604020202020204" pitchFamily="34" charset="0"/>
              </a:rPr>
              <a:t>An account, appearing in the </a:t>
            </a:r>
            <a:r>
              <a:rPr lang="en-US" sz="1600" dirty="0" err="1">
                <a:latin typeface="Arial" panose="020B0604020202020204" pitchFamily="34" charset="0"/>
                <a:cs typeface="Arial" panose="020B0604020202020204" pitchFamily="34" charset="0"/>
              </a:rPr>
              <a:t>Salesforce</a:t>
            </a:r>
            <a:r>
              <a:rPr lang="en-US" sz="1600" dirty="0">
                <a:latin typeface="Arial" panose="020B0604020202020204" pitchFamily="34" charset="0"/>
                <a:cs typeface="Arial" panose="020B0604020202020204" pitchFamily="34" charset="0"/>
              </a:rPr>
              <a:t> task’s </a:t>
            </a:r>
            <a:r>
              <a:rPr lang="en-US" sz="1600" b="1" dirty="0">
                <a:latin typeface="Arial" panose="020B0604020202020204" pitchFamily="34" charset="0"/>
                <a:cs typeface="Arial" panose="020B0604020202020204" pitchFamily="34" charset="0"/>
              </a:rPr>
              <a:t>Related To</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field.</a:t>
            </a:r>
          </a:p>
          <a:p>
            <a:pPr marL="285750" marR="0" lvl="0" indent="-285750" algn="l" rtl="0">
              <a:spcBef>
                <a:spcPts val="0"/>
              </a:spcBef>
              <a:buClr>
                <a:schemeClr val="dk1"/>
              </a:buClr>
              <a:buSzPct val="10000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contact, appearing in the </a:t>
            </a:r>
            <a:r>
              <a:rPr lang="en-US" sz="1600" dirty="0" err="1">
                <a:latin typeface="Arial" panose="020B0604020202020204" pitchFamily="34" charset="0"/>
                <a:cs typeface="Arial" panose="020B0604020202020204" pitchFamily="34" charset="0"/>
              </a:rPr>
              <a:t>Salesforce</a:t>
            </a:r>
            <a:r>
              <a:rPr lang="en-US" sz="1600" dirty="0">
                <a:latin typeface="Arial" panose="020B0604020202020204" pitchFamily="34" charset="0"/>
                <a:cs typeface="Arial" panose="020B0604020202020204" pitchFamily="34" charset="0"/>
              </a:rPr>
              <a:t> task’s </a:t>
            </a:r>
            <a:r>
              <a:rPr lang="en-US" sz="1600" b="1" dirty="0">
                <a:latin typeface="Arial" panose="020B0604020202020204" pitchFamily="34" charset="0"/>
                <a:cs typeface="Arial" panose="020B0604020202020204" pitchFamily="34" charset="0"/>
              </a:rPr>
              <a:t>Name </a:t>
            </a:r>
            <a:r>
              <a:rPr lang="en-US" sz="1600" dirty="0" smtClean="0">
                <a:latin typeface="Arial" panose="020B0604020202020204" pitchFamily="34" charset="0"/>
                <a:cs typeface="Arial" panose="020B0604020202020204" pitchFamily="34" charset="0"/>
              </a:rPr>
              <a:t>field.</a:t>
            </a:r>
            <a:endParaRPr lang="en-US" sz="1600" dirty="0">
              <a:latin typeface="Arial" panose="020B0604020202020204" pitchFamily="34" charset="0"/>
              <a:cs typeface="Arial" panose="020B0604020202020204" pitchFamily="34" charset="0"/>
            </a:endParaRPr>
          </a:p>
        </p:txBody>
      </p:sp>
      <p:pic>
        <p:nvPicPr>
          <p:cNvPr id="855" name="Shape 855"/>
          <p:cNvPicPr preferRelativeResize="0"/>
          <p:nvPr/>
        </p:nvPicPr>
        <p:blipFill>
          <a:blip r:embed="rId5" cstate="print">
            <a:alphaModFix/>
          </a:blip>
          <a:stretch>
            <a:fillRect/>
          </a:stretch>
        </p:blipFill>
        <p:spPr>
          <a:xfrm>
            <a:off x="4637783" y="3537743"/>
            <a:ext cx="7155138" cy="2466975"/>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56" name="Shape 856"/>
          <p:cNvSpPr/>
          <p:nvPr/>
        </p:nvSpPr>
        <p:spPr>
          <a:xfrm>
            <a:off x="9517804" y="3029416"/>
            <a:ext cx="2534460" cy="598199"/>
          </a:xfrm>
          <a:prstGeom prst="wedgeRoundRectCallout">
            <a:avLst>
              <a:gd name="adj1" fmla="val 1245"/>
              <a:gd name="adj2" fmla="val 154208"/>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lvl="0">
              <a:spcBef>
                <a:spcPts val="0"/>
              </a:spcBef>
              <a:buSzPct val="25000"/>
            </a:pPr>
            <a:r>
              <a:rPr lang="en-US" sz="1600" dirty="0">
                <a:latin typeface="Arial" panose="020B0604020202020204" pitchFamily="34" charset="0"/>
                <a:cs typeface="Arial" panose="020B0604020202020204" pitchFamily="34" charset="0"/>
              </a:rPr>
              <a:t>The task fields for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Related </a:t>
            </a:r>
            <a:r>
              <a:rPr lang="en-US" sz="1600" b="1" dirty="0">
                <a:latin typeface="Arial" panose="020B0604020202020204" pitchFamily="34" charset="0"/>
                <a:cs typeface="Arial" panose="020B0604020202020204" pitchFamily="34" charset="0"/>
              </a:rPr>
              <a:t>To</a:t>
            </a:r>
            <a:r>
              <a:rPr lang="en-US" sz="1600" dirty="0">
                <a:latin typeface="Arial" panose="020B0604020202020204" pitchFamily="34" charset="0"/>
                <a:cs typeface="Arial" panose="020B0604020202020204" pitchFamily="34" charset="0"/>
              </a:rPr>
              <a:t> and </a:t>
            </a:r>
            <a:r>
              <a:rPr lang="en-US" sz="1600" b="1" dirty="0" smtClean="0">
                <a:latin typeface="Arial" panose="020B0604020202020204" pitchFamily="34" charset="0"/>
                <a:cs typeface="Arial" panose="020B0604020202020204" pitchFamily="34" charset="0"/>
              </a:rPr>
              <a:t>Name</a:t>
            </a:r>
            <a:r>
              <a:rPr lang="en-US" sz="1600"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62347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2" name="Shape 862"/>
          <p:cNvSpPr txBox="1">
            <a:spLocks noGrp="1"/>
          </p:cNvSpPr>
          <p:nvPr>
            <p:ph idx="1"/>
          </p:nvPr>
        </p:nvSpPr>
        <p:spPr/>
        <p:txBody>
          <a:bodyPr/>
          <a:lstStyle/>
          <a:p>
            <a:pPr lvl="0"/>
            <a:r>
              <a:rPr lang="en-US" dirty="0" smtClean="0"/>
              <a:t>Add emails to multiple </a:t>
            </a:r>
            <a:r>
              <a:rPr lang="en-US" dirty="0" err="1" smtClean="0"/>
              <a:t>Salesforce</a:t>
            </a:r>
            <a:r>
              <a:rPr lang="en-US" dirty="0" smtClean="0"/>
              <a:t> records that accept tasks (besides contacts).</a:t>
            </a:r>
            <a:endParaRPr lang="en-US" dirty="0"/>
          </a:p>
        </p:txBody>
      </p:sp>
      <p:sp>
        <p:nvSpPr>
          <p:cNvPr id="9" name="Title 142"/>
          <p:cNvSpPr>
            <a:spLocks noGrp="1"/>
          </p:cNvSpPr>
          <p:nvPr>
            <p:ph type="title"/>
          </p:nvPr>
        </p:nvSpPr>
        <p:spPr/>
        <p:txBody>
          <a:bodyPr/>
          <a:lstStyle/>
          <a:p>
            <a:r>
              <a:rPr lang="en-US" sz="2700" dirty="0" smtClean="0"/>
              <a:t>What are the Enhancements to </a:t>
            </a:r>
            <a:r>
              <a:rPr lang="en-US" sz="2700" dirty="0" err="1" smtClean="0"/>
              <a:t>Salesforce</a:t>
            </a:r>
            <a:r>
              <a:rPr lang="en-US" sz="2700" dirty="0" smtClean="0"/>
              <a:t> for Outlook? (cont.) </a:t>
            </a:r>
            <a:endParaRPr lang="en-US" sz="2700" dirty="0"/>
          </a:p>
        </p:txBody>
      </p:sp>
      <p:pic>
        <p:nvPicPr>
          <p:cNvPr id="863" name="Shape 863"/>
          <p:cNvPicPr preferRelativeResize="0"/>
          <p:nvPr/>
        </p:nvPicPr>
        <p:blipFill>
          <a:blip r:embed="rId4" cstate="print">
            <a:alphaModFix/>
          </a:blip>
          <a:stretch>
            <a:fillRect/>
          </a:stretch>
        </p:blipFill>
        <p:spPr>
          <a:xfrm>
            <a:off x="139511" y="2523952"/>
            <a:ext cx="6759034" cy="3120149"/>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pic>
        <p:nvPicPr>
          <p:cNvPr id="864" name="Shape 864"/>
          <p:cNvPicPr preferRelativeResize="0"/>
          <p:nvPr/>
        </p:nvPicPr>
        <p:blipFill>
          <a:blip r:embed="rId5" cstate="print">
            <a:alphaModFix/>
          </a:blip>
          <a:stretch>
            <a:fillRect/>
          </a:stretch>
        </p:blipFill>
        <p:spPr>
          <a:xfrm>
            <a:off x="7188969" y="2531076"/>
            <a:ext cx="4865546" cy="3120150"/>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865" name="Shape 865"/>
          <p:cNvSpPr/>
          <p:nvPr/>
        </p:nvSpPr>
        <p:spPr>
          <a:xfrm>
            <a:off x="9701602" y="2044027"/>
            <a:ext cx="2352912" cy="905099"/>
          </a:xfrm>
          <a:prstGeom prst="wedgeRoundRectCallout">
            <a:avLst>
              <a:gd name="adj1" fmla="val -68017"/>
              <a:gd name="adj2" fmla="val 211720"/>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R="0" lvl="0" rtl="0">
              <a:spcBef>
                <a:spcPts val="0"/>
              </a:spcBef>
              <a:buNone/>
            </a:pPr>
            <a:r>
              <a:rPr lang="en-US" sz="1600">
                <a:latin typeface="Arial" panose="020B0604020202020204" pitchFamily="34" charset="0"/>
                <a:cs typeface="Arial" panose="020B0604020202020204" pitchFamily="34" charset="0"/>
              </a:rPr>
              <a:t>We create one task for each association in Salesforce.</a:t>
            </a:r>
          </a:p>
        </p:txBody>
      </p:sp>
      <p:sp>
        <p:nvSpPr>
          <p:cNvPr id="866" name="Shape 866"/>
          <p:cNvSpPr/>
          <p:nvPr/>
        </p:nvSpPr>
        <p:spPr>
          <a:xfrm>
            <a:off x="1043797" y="1294252"/>
            <a:ext cx="3477606" cy="728399"/>
          </a:xfrm>
          <a:prstGeom prst="wedgeRoundRectCallout">
            <a:avLst>
              <a:gd name="adj1" fmla="val 44803"/>
              <a:gd name="adj2" fmla="val 384408"/>
              <a:gd name="adj3" fmla="val 16667"/>
            </a:avLst>
          </a:prstGeom>
          <a:solidFill>
            <a:schemeClr val="lt1"/>
          </a:solidFill>
          <a:ln w="38100" cap="flat">
            <a:solidFill>
              <a:srgbClr val="00A0DF"/>
            </a:solidFill>
            <a:prstDash val="solid"/>
            <a:round/>
            <a:headEnd type="none" w="med" len="med"/>
            <a:tailEnd type="none" w="med" len="med"/>
          </a:ln>
          <a:effectLst>
            <a:outerShdw blurRad="50800" dist="38100" dir="2700000" algn="tl" rotWithShape="0">
              <a:prstClr val="black">
                <a:alpha val="40000"/>
              </a:prstClr>
            </a:outerShdw>
          </a:effectLst>
        </p:spPr>
        <p:txBody>
          <a:bodyPr lIns="91425" tIns="45700" rIns="91425" bIns="45700" anchor="t" anchorCtr="0">
            <a:noAutofit/>
          </a:bodyPr>
          <a:lstStyle/>
          <a:p>
            <a:pPr marR="0" lvl="0" rtl="0">
              <a:spcBef>
                <a:spcPts val="0"/>
              </a:spcBef>
              <a:buNone/>
            </a:pPr>
            <a:r>
              <a:rPr lang="en-US" sz="1600" dirty="0" smtClean="0">
                <a:latin typeface="Arial" panose="020B0604020202020204" pitchFamily="34" charset="0"/>
                <a:cs typeface="Arial" panose="020B0604020202020204" pitchFamily="34" charset="0"/>
              </a:rPr>
              <a:t>Add </a:t>
            </a:r>
            <a:r>
              <a:rPr lang="en-US" sz="1600" dirty="0">
                <a:latin typeface="Arial" panose="020B0604020202020204" pitchFamily="34" charset="0"/>
                <a:cs typeface="Arial" panose="020B0604020202020204" pitchFamily="34" charset="0"/>
              </a:rPr>
              <a:t>an Outlook email to multiple accounts using the side </a:t>
            </a:r>
            <a:r>
              <a:rPr lang="en-US" sz="1600" dirty="0" smtClean="0">
                <a:latin typeface="Arial" panose="020B0604020202020204" pitchFamily="34" charset="0"/>
                <a:cs typeface="Arial" panose="020B0604020202020204" pitchFamily="34" charset="0"/>
              </a:rPr>
              <a:t>panel.</a:t>
            </a:r>
            <a:endParaRPr lang="en-US"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918171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Shape 820"/>
          <p:cNvSpPr txBox="1">
            <a:spLocks noGrp="1"/>
          </p:cNvSpPr>
          <p:nvPr>
            <p:ph type="title"/>
          </p:nvPr>
        </p:nvSpPr>
        <p:spPr>
          <a:xfrm>
            <a:off x="263221" y="726952"/>
            <a:ext cx="11518535" cy="463993"/>
          </a:xfrm>
          <a:prstGeom prst="rect">
            <a:avLst/>
          </a:prstGeom>
          <a:noFill/>
          <a:ln>
            <a:noFill/>
          </a:ln>
        </p:spPr>
        <p:txBody>
          <a:bodyPr lIns="0" tIns="0" rIns="0" bIns="0" anchor="b" anchorCtr="0">
            <a:noAutofit/>
          </a:bodyPr>
          <a:lstStyle/>
          <a:p>
            <a:pPr marL="0" marR="0" lvl="0" indent="0" algn="l" rtl="0">
              <a:lnSpc>
                <a:spcPct val="90000"/>
              </a:lnSpc>
              <a:spcBef>
                <a:spcPts val="0"/>
              </a:spcBef>
              <a:buClr>
                <a:schemeClr val="accent1"/>
              </a:buClr>
              <a:buSzPct val="25000"/>
              <a:buFont typeface="Arial"/>
              <a:buNone/>
            </a:pPr>
            <a:r>
              <a:rPr lang="en-US" sz="2400" dirty="0">
                <a:solidFill>
                  <a:srgbClr val="777777"/>
                </a:solidFill>
                <a:ea typeface="+mn-ea"/>
                <a:sym typeface="Arial"/>
              </a:rPr>
              <a:t>Key Capabilities</a:t>
            </a:r>
          </a:p>
        </p:txBody>
      </p:sp>
      <p:sp>
        <p:nvSpPr>
          <p:cNvPr id="821" name="Shape 821"/>
          <p:cNvSpPr txBox="1">
            <a:spLocks noGrp="1"/>
          </p:cNvSpPr>
          <p:nvPr>
            <p:ph type="body" idx="1"/>
          </p:nvPr>
        </p:nvSpPr>
        <p:spPr>
          <a:xfrm>
            <a:off x="338415" y="1525423"/>
            <a:ext cx="4455859" cy="4802700"/>
          </a:xfrm>
          <a:prstGeom prst="rect">
            <a:avLst/>
          </a:prstGeom>
          <a:noFill/>
          <a:ln>
            <a:noFill/>
          </a:ln>
        </p:spPr>
        <p:txBody>
          <a:bodyPr lIns="9125" tIns="0" rIns="0" bIns="0" anchor="t" anchorCtr="0">
            <a:noAutofit/>
          </a:bodyPr>
          <a:lstStyle/>
          <a:p>
            <a:pPr marR="0" indent="0" algn="l" rtl="0">
              <a:lnSpc>
                <a:spcPct val="90000"/>
              </a:lnSpc>
              <a:spcBef>
                <a:spcPts val="0"/>
              </a:spcBef>
              <a:spcAft>
                <a:spcPts val="0"/>
              </a:spcAft>
              <a:buNone/>
            </a:pPr>
            <a:r>
              <a:rPr lang="en-US" sz="2400" dirty="0">
                <a:solidFill>
                  <a:schemeClr val="accent2"/>
                </a:solidFill>
              </a:rPr>
              <a:t>Automatically displays Salesforce records related to an email including:</a:t>
            </a:r>
          </a:p>
          <a:p>
            <a:pPr marR="0" indent="0" algn="l" rtl="0">
              <a:lnSpc>
                <a:spcPct val="90000"/>
              </a:lnSpc>
              <a:spcBef>
                <a:spcPts val="0"/>
              </a:spcBef>
              <a:spcAft>
                <a:spcPts val="0"/>
              </a:spcAft>
              <a:buNone/>
            </a:pPr>
            <a:endParaRPr sz="2400" dirty="0">
              <a:solidFill>
                <a:schemeClr val="accent2"/>
              </a:solidFill>
            </a:endParaRPr>
          </a:p>
          <a:p>
            <a:pPr marL="457200" marR="0" lvl="0" indent="-381000" algn="l" rtl="0">
              <a:lnSpc>
                <a:spcPct val="90000"/>
              </a:lnSpc>
              <a:spcBef>
                <a:spcPts val="0"/>
              </a:spcBef>
              <a:spcAft>
                <a:spcPts val="0"/>
              </a:spcAft>
              <a:buClr>
                <a:schemeClr val="accent2"/>
              </a:buClr>
              <a:buSzPct val="100000"/>
              <a:buFont typeface="Arial"/>
              <a:buChar char="-"/>
            </a:pPr>
            <a:r>
              <a:rPr lang="en-US" sz="2400" dirty="0">
                <a:solidFill>
                  <a:schemeClr val="accent2"/>
                </a:solidFill>
              </a:rPr>
              <a:t>People i.e. Salesforce Users, Contacts, and Leads</a:t>
            </a:r>
          </a:p>
          <a:p>
            <a:pPr marL="457200" marR="0" lvl="0" indent="-381000" algn="l" rtl="0">
              <a:lnSpc>
                <a:spcPct val="90000"/>
              </a:lnSpc>
              <a:spcBef>
                <a:spcPts val="0"/>
              </a:spcBef>
              <a:spcAft>
                <a:spcPts val="0"/>
              </a:spcAft>
              <a:buClr>
                <a:schemeClr val="accent2"/>
              </a:buClr>
              <a:buSzPct val="100000"/>
              <a:buFont typeface="Arial"/>
              <a:buChar char="-"/>
            </a:pPr>
            <a:r>
              <a:rPr lang="en-US" sz="2400" dirty="0">
                <a:solidFill>
                  <a:schemeClr val="accent2"/>
                </a:solidFill>
              </a:rPr>
              <a:t>Accounts</a:t>
            </a:r>
          </a:p>
          <a:p>
            <a:pPr marL="457200" marR="0" lvl="0" indent="-381000" algn="l" rtl="0">
              <a:lnSpc>
                <a:spcPct val="90000"/>
              </a:lnSpc>
              <a:spcBef>
                <a:spcPts val="0"/>
              </a:spcBef>
              <a:spcAft>
                <a:spcPts val="0"/>
              </a:spcAft>
              <a:buClr>
                <a:schemeClr val="accent2"/>
              </a:buClr>
              <a:buSzPct val="100000"/>
              <a:buFont typeface="Arial"/>
              <a:buChar char="-"/>
            </a:pPr>
            <a:r>
              <a:rPr lang="en-US" sz="2400" dirty="0">
                <a:solidFill>
                  <a:schemeClr val="accent2"/>
                </a:solidFill>
              </a:rPr>
              <a:t>Opportunities</a:t>
            </a:r>
          </a:p>
          <a:p>
            <a:pPr marL="457200" marR="0" lvl="0" indent="-381000" algn="l" rtl="0">
              <a:lnSpc>
                <a:spcPct val="90000"/>
              </a:lnSpc>
              <a:spcBef>
                <a:spcPts val="0"/>
              </a:spcBef>
              <a:spcAft>
                <a:spcPts val="0"/>
              </a:spcAft>
              <a:buClr>
                <a:schemeClr val="accent2"/>
              </a:buClr>
              <a:buSzPct val="100000"/>
              <a:buFont typeface="Arial"/>
              <a:buChar char="-"/>
            </a:pPr>
            <a:r>
              <a:rPr lang="en-US" sz="2400" dirty="0">
                <a:solidFill>
                  <a:schemeClr val="accent2"/>
                </a:solidFill>
              </a:rPr>
              <a:t>Cases</a:t>
            </a:r>
          </a:p>
        </p:txBody>
      </p:sp>
      <p:pic>
        <p:nvPicPr>
          <p:cNvPr id="822" name="Shape 822"/>
          <p:cNvPicPr preferRelativeResize="0"/>
          <p:nvPr/>
        </p:nvPicPr>
        <p:blipFill>
          <a:blip r:embed="rId3">
            <a:alphaModFix/>
          </a:blip>
          <a:stretch>
            <a:fillRect/>
          </a:stretch>
        </p:blipFill>
        <p:spPr>
          <a:xfrm>
            <a:off x="7265769" y="1433232"/>
            <a:ext cx="4662159" cy="4802699"/>
          </a:xfrm>
          <a:prstGeom prst="rect">
            <a:avLst/>
          </a:prstGeom>
          <a:noFill/>
          <a:ln>
            <a:noFill/>
          </a:ln>
        </p:spPr>
      </p:pic>
      <p:sp>
        <p:nvSpPr>
          <p:cNvPr id="823" name="Shape 823"/>
          <p:cNvSpPr/>
          <p:nvPr/>
        </p:nvSpPr>
        <p:spPr>
          <a:xfrm>
            <a:off x="8772726" y="721107"/>
            <a:ext cx="3266796" cy="816356"/>
          </a:xfrm>
          <a:prstGeom prst="wedgeRoundRectCallout">
            <a:avLst>
              <a:gd name="adj1" fmla="val -10141"/>
              <a:gd name="adj2" fmla="val 199723"/>
              <a:gd name="adj3" fmla="val 16667"/>
            </a:avLst>
          </a:prstGeom>
          <a:solidFill>
            <a:schemeClr val="lt1"/>
          </a:solidFill>
          <a:ln w="9525" cap="flat">
            <a:solidFill>
              <a:srgbClr val="00B0F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dirty="0">
                <a:latin typeface="Arial" panose="020B0604020202020204" pitchFamily="34" charset="0"/>
                <a:cs typeface="Arial" panose="020B0604020202020204" pitchFamily="34" charset="0"/>
              </a:rPr>
              <a:t>See records about contacts included in the email, such as Accounts, Opportunities, Cases</a:t>
            </a:r>
          </a:p>
        </p:txBody>
      </p:sp>
      <p:sp>
        <p:nvSpPr>
          <p:cNvPr id="824" name="Shape 824"/>
          <p:cNvSpPr/>
          <p:nvPr/>
        </p:nvSpPr>
        <p:spPr>
          <a:xfrm>
            <a:off x="5260612" y="2430348"/>
            <a:ext cx="1843680" cy="692700"/>
          </a:xfrm>
          <a:prstGeom prst="wedgeRoundRectCallout">
            <a:avLst>
              <a:gd name="adj1" fmla="val 66197"/>
              <a:gd name="adj2" fmla="val -88379"/>
              <a:gd name="adj3" fmla="val 16667"/>
            </a:avLst>
          </a:prstGeom>
          <a:solidFill>
            <a:schemeClr val="lt1"/>
          </a:solidFill>
          <a:ln w="9525" cap="flat">
            <a:solidFill>
              <a:srgbClr val="00B0F0"/>
            </a:solidFill>
            <a:prstDash val="solid"/>
            <a:round/>
            <a:headEnd type="none" w="med" len="med"/>
            <a:tailEnd type="none" w="med" len="med"/>
          </a:ln>
        </p:spPr>
        <p:txBody>
          <a:bodyPr lIns="91425" tIns="45700" rIns="91425" bIns="45700" anchor="ctr" anchorCtr="0">
            <a:noAutofit/>
          </a:bodyPr>
          <a:lstStyle/>
          <a:p>
            <a:pPr>
              <a:spcBef>
                <a:spcPts val="0"/>
              </a:spcBef>
              <a:buSzPct val="25000"/>
            </a:pPr>
            <a:r>
              <a:rPr lang="en-US" sz="1600" dirty="0">
                <a:latin typeface="Arial" panose="020B0604020202020204" pitchFamily="34" charset="0"/>
                <a:cs typeface="Arial" panose="020B0604020202020204" pitchFamily="34" charset="0"/>
              </a:rPr>
              <a:t>One-click launch from an email</a:t>
            </a:r>
          </a:p>
        </p:txBody>
      </p:sp>
      <p:sp>
        <p:nvSpPr>
          <p:cNvPr id="825" name="Shape 825"/>
          <p:cNvSpPr/>
          <p:nvPr/>
        </p:nvSpPr>
        <p:spPr>
          <a:xfrm>
            <a:off x="5038051" y="4883708"/>
            <a:ext cx="2151050" cy="915206"/>
          </a:xfrm>
          <a:prstGeom prst="wedgeRoundRectCallout">
            <a:avLst>
              <a:gd name="adj1" fmla="val 66197"/>
              <a:gd name="adj2" fmla="val -88379"/>
              <a:gd name="adj3" fmla="val 16667"/>
            </a:avLst>
          </a:prstGeom>
          <a:solidFill>
            <a:schemeClr val="lt1"/>
          </a:solidFill>
          <a:ln w="9525" cap="flat">
            <a:solidFill>
              <a:srgbClr val="00B0F0"/>
            </a:solidFill>
            <a:prstDash val="solid"/>
            <a:round/>
            <a:headEnd type="none" w="med" len="med"/>
            <a:tailEnd type="none" w="med" len="med"/>
          </a:ln>
        </p:spPr>
        <p:txBody>
          <a:bodyPr lIns="91425" tIns="45700" rIns="91425" bIns="45700" anchor="ctr" anchorCtr="0">
            <a:noAutofit/>
          </a:bodyPr>
          <a:lstStyle/>
          <a:p>
            <a:pPr marL="0" marR="0" lvl="0" indent="0">
              <a:spcBef>
                <a:spcPts val="0"/>
              </a:spcBef>
              <a:buSzPct val="25000"/>
              <a:buNone/>
            </a:pPr>
            <a:r>
              <a:rPr lang="en-US" sz="1600" dirty="0">
                <a:latin typeface="Arial" panose="020B0604020202020204" pitchFamily="34" charset="0"/>
                <a:cs typeface="Arial" panose="020B0604020202020204" pitchFamily="34" charset="0"/>
              </a:rPr>
              <a:t>Create new contact when not already found in Salesforce</a:t>
            </a:r>
          </a:p>
        </p:txBody>
      </p:sp>
      <p:sp>
        <p:nvSpPr>
          <p:cNvPr id="8" name="Title 142"/>
          <p:cNvSpPr txBox="1">
            <a:spLocks/>
          </p:cNvSpPr>
          <p:nvPr/>
        </p:nvSpPr>
        <p:spPr bwMode="auto">
          <a:xfrm>
            <a:off x="142034" y="75198"/>
            <a:ext cx="10623551" cy="60445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marL="0" algn="l" rtl="0" eaLnBrk="1" fontAlgn="base" hangingPunct="1">
              <a:lnSpc>
                <a:spcPct val="90000"/>
              </a:lnSpc>
              <a:spcBef>
                <a:spcPts val="0"/>
              </a:spcBef>
              <a:spcAft>
                <a:spcPct val="0"/>
              </a:spcAft>
              <a:buClr>
                <a:schemeClr val="accent1"/>
              </a:buClr>
              <a:buFont typeface="Arial"/>
              <a:buNone/>
              <a:defRPr sz="2800" b="1">
                <a:solidFill>
                  <a:schemeClr val="accent1"/>
                </a:solidFill>
                <a:latin typeface="Arial" pitchFamily="34" charset="0"/>
                <a:ea typeface="+mj-ea"/>
                <a:cs typeface="Arial" pitchFamily="34" charset="0"/>
              </a:defRPr>
            </a:lvl1pPr>
            <a:lvl2pPr algn="l" rtl="0" eaLnBrk="1" fontAlgn="base" hangingPunct="1">
              <a:spcBef>
                <a:spcPts val="0"/>
              </a:spcBef>
              <a:spcAft>
                <a:spcPct val="0"/>
              </a:spcAft>
              <a:defRPr sz="2000" b="1">
                <a:solidFill>
                  <a:schemeClr val="bg1"/>
                </a:solidFill>
                <a:latin typeface="Myriad Pro" pitchFamily="34" charset="0"/>
              </a:defRPr>
            </a:lvl2pPr>
            <a:lvl3pPr algn="l" rtl="0" eaLnBrk="1" fontAlgn="base" hangingPunct="1">
              <a:spcBef>
                <a:spcPts val="0"/>
              </a:spcBef>
              <a:spcAft>
                <a:spcPct val="0"/>
              </a:spcAft>
              <a:defRPr sz="2000" b="1">
                <a:solidFill>
                  <a:schemeClr val="bg1"/>
                </a:solidFill>
                <a:latin typeface="Myriad Pro" pitchFamily="34" charset="0"/>
              </a:defRPr>
            </a:lvl3pPr>
            <a:lvl4pPr algn="l" rtl="0" eaLnBrk="1" fontAlgn="base" hangingPunct="1">
              <a:spcBef>
                <a:spcPts val="0"/>
              </a:spcBef>
              <a:spcAft>
                <a:spcPct val="0"/>
              </a:spcAft>
              <a:defRPr sz="2000" b="1">
                <a:solidFill>
                  <a:schemeClr val="bg1"/>
                </a:solidFill>
                <a:latin typeface="Myriad Pro" pitchFamily="34" charset="0"/>
              </a:defRPr>
            </a:lvl4pPr>
            <a:lvl5pPr algn="l" rtl="0" eaLnBrk="1" fontAlgn="base" hangingPunct="1">
              <a:spcBef>
                <a:spcPts val="0"/>
              </a:spcBef>
              <a:spcAft>
                <a:spcPct val="0"/>
              </a:spcAft>
              <a:defRPr sz="2000" b="1">
                <a:solidFill>
                  <a:schemeClr val="bg1"/>
                </a:solidFill>
                <a:latin typeface="Myriad Pro" pitchFamily="34" charset="0"/>
              </a:defRPr>
            </a:lvl5pPr>
            <a:lvl6pPr marL="457200" algn="l" rtl="0" eaLnBrk="1" fontAlgn="base" hangingPunct="1">
              <a:spcBef>
                <a:spcPts val="0"/>
              </a:spcBef>
              <a:spcAft>
                <a:spcPct val="0"/>
              </a:spcAft>
              <a:defRPr sz="2000" b="1">
                <a:solidFill>
                  <a:schemeClr val="bg1"/>
                </a:solidFill>
                <a:latin typeface="Myriad Pro" pitchFamily="34" charset="0"/>
              </a:defRPr>
            </a:lvl6pPr>
            <a:lvl7pPr marL="914400" algn="l" rtl="0" eaLnBrk="1" fontAlgn="base" hangingPunct="1">
              <a:spcBef>
                <a:spcPts val="0"/>
              </a:spcBef>
              <a:spcAft>
                <a:spcPct val="0"/>
              </a:spcAft>
              <a:defRPr sz="2000" b="1">
                <a:solidFill>
                  <a:schemeClr val="bg1"/>
                </a:solidFill>
                <a:latin typeface="Myriad Pro" pitchFamily="34" charset="0"/>
              </a:defRPr>
            </a:lvl7pPr>
            <a:lvl8pPr marL="1371600" algn="l" rtl="0" eaLnBrk="1" fontAlgn="base" hangingPunct="1">
              <a:spcBef>
                <a:spcPts val="0"/>
              </a:spcBef>
              <a:spcAft>
                <a:spcPct val="0"/>
              </a:spcAft>
              <a:defRPr sz="2000" b="1">
                <a:solidFill>
                  <a:schemeClr val="bg1"/>
                </a:solidFill>
                <a:latin typeface="Myriad Pro" pitchFamily="34" charset="0"/>
              </a:defRPr>
            </a:lvl8pPr>
            <a:lvl9pPr marL="1828800" algn="l" rtl="0" eaLnBrk="1" fontAlgn="base" hangingPunct="1">
              <a:spcBef>
                <a:spcPts val="0"/>
              </a:spcBef>
              <a:spcAft>
                <a:spcPct val="0"/>
              </a:spcAft>
              <a:defRPr sz="2000" b="1">
                <a:solidFill>
                  <a:schemeClr val="bg1"/>
                </a:solidFill>
                <a:latin typeface="Myriad Pro" pitchFamily="34" charset="0"/>
              </a:defRPr>
            </a:lvl9pPr>
          </a:lstStyle>
          <a:p>
            <a:r>
              <a:rPr lang="en-US" sz="2700" dirty="0" smtClean="0"/>
              <a:t>What are the Enhancements to Salesforce for Outlook? (cont.) </a:t>
            </a:r>
            <a:endParaRPr lang="en-US" sz="2700" dirty="0"/>
          </a:p>
        </p:txBody>
      </p:sp>
    </p:spTree>
    <p:extLst>
      <p:ext uri="{BB962C8B-B14F-4D97-AF65-F5344CB8AC3E}">
        <p14:creationId xmlns:p14="http://schemas.microsoft.com/office/powerpoint/2010/main" val="26306196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You</a:t>
            </a:r>
            <a:endParaRPr lang="en-US" dirty="0"/>
          </a:p>
        </p:txBody>
      </p:sp>
      <p:sp>
        <p:nvSpPr>
          <p:cNvPr id="3" name="Content Placeholder 2"/>
          <p:cNvSpPr>
            <a:spLocks noGrp="1"/>
          </p:cNvSpPr>
          <p:nvPr>
            <p:ph idx="1"/>
          </p:nvPr>
        </p:nvSpPr>
        <p:spPr/>
        <p:txBody>
          <a:bodyPr/>
          <a:lstStyle/>
          <a:p>
            <a:pPr marL="285750" indent="-285750">
              <a:buFont typeface="Arial"/>
              <a:buChar char="•"/>
            </a:pPr>
            <a:r>
              <a:rPr lang="en-US" sz="2800" dirty="0" smtClean="0"/>
              <a:t>Salesforce Foundation Power </a:t>
            </a:r>
            <a:r>
              <a:rPr lang="en-US" sz="2800" dirty="0"/>
              <a:t>of Us HUB </a:t>
            </a:r>
            <a:r>
              <a:rPr lang="en-US" sz="2800" dirty="0">
                <a:hlinkClick r:id="rId2"/>
              </a:rPr>
              <a:t>http://powerofus.force.com</a:t>
            </a:r>
            <a:r>
              <a:rPr lang="en-US" sz="2800" dirty="0"/>
              <a:t> </a:t>
            </a:r>
            <a:endParaRPr lang="en-US" sz="2800" dirty="0" smtClean="0"/>
          </a:p>
          <a:p>
            <a:pPr marL="285750" indent="-285750">
              <a:buFont typeface="Arial"/>
              <a:buChar char="•"/>
            </a:pPr>
            <a:r>
              <a:rPr lang="en-US" sz="2800" dirty="0" smtClean="0"/>
              <a:t>Salesforce Foundation Website: </a:t>
            </a:r>
            <a:r>
              <a:rPr lang="en-US" sz="2800" dirty="0" smtClean="0">
                <a:hlinkClick r:id="rId3"/>
              </a:rPr>
              <a:t>www.salesforcefoundation.org/help</a:t>
            </a:r>
            <a:r>
              <a:rPr lang="en-US" sz="2800" dirty="0" smtClean="0"/>
              <a:t> </a:t>
            </a:r>
          </a:p>
          <a:p>
            <a:pPr marL="285750" indent="-285750">
              <a:buFont typeface="Arial"/>
              <a:buChar char="•"/>
            </a:pPr>
            <a:r>
              <a:rPr lang="en-US" sz="2800" dirty="0" smtClean="0"/>
              <a:t>Spring ‘15 Release </a:t>
            </a:r>
            <a:r>
              <a:rPr lang="en-US" sz="2800" dirty="0" err="1" smtClean="0"/>
              <a:t>Notes:</a:t>
            </a:r>
            <a:r>
              <a:rPr lang="en-US" sz="2800" dirty="0" err="1" smtClean="0">
                <a:hlinkClick r:id="rId4"/>
              </a:rPr>
              <a:t>www.salesforce.com</a:t>
            </a:r>
            <a:r>
              <a:rPr lang="en-US" sz="2800" dirty="0">
                <a:hlinkClick r:id="rId4"/>
              </a:rPr>
              <a:t>/customer-resources/releases</a:t>
            </a:r>
            <a:r>
              <a:rPr lang="en-US" sz="2800" dirty="0" smtClean="0">
                <a:hlinkClick r:id="rId4"/>
              </a:rPr>
              <a:t>/spring15/</a:t>
            </a:r>
            <a:endParaRPr lang="en-US" sz="2800" dirty="0" smtClean="0"/>
          </a:p>
          <a:p>
            <a:pPr marL="285750" indent="-285750">
              <a:buFont typeface="Arial"/>
              <a:buChar char="•"/>
            </a:pPr>
            <a:r>
              <a:rPr lang="en-US" sz="2800" dirty="0" smtClean="0"/>
              <a:t>Release Notes </a:t>
            </a:r>
            <a:r>
              <a:rPr lang="en-US" sz="2800" dirty="0"/>
              <a:t>Spotlight</a:t>
            </a:r>
            <a:r>
              <a:rPr lang="en-US" sz="2800" dirty="0" smtClean="0"/>
              <a:t>: </a:t>
            </a:r>
            <a:r>
              <a:rPr lang="en-US" sz="2800" dirty="0" smtClean="0">
                <a:hlinkClick r:id="rId5"/>
              </a:rPr>
              <a:t>http</a:t>
            </a:r>
            <a:r>
              <a:rPr lang="en-US" sz="2800" dirty="0">
                <a:hlinkClick r:id="rId5"/>
              </a:rPr>
              <a:t>://releasenotes.docs.salesforce.com/en-us/spring15/release-notes/</a:t>
            </a:r>
            <a:r>
              <a:rPr lang="en-US" sz="2800" dirty="0" smtClean="0">
                <a:hlinkClick r:id="rId5"/>
              </a:rPr>
              <a:t>salesforce_release_notes.htm</a:t>
            </a:r>
            <a:r>
              <a:rPr lang="en-US" sz="2800" dirty="0" smtClean="0"/>
              <a:t> </a:t>
            </a:r>
          </a:p>
          <a:p>
            <a:pPr marL="285750" indent="-285750">
              <a:buFont typeface="Arial"/>
              <a:buChar char="•"/>
            </a:pPr>
            <a:r>
              <a:rPr lang="en-US" sz="2800" dirty="0" smtClean="0"/>
              <a:t>Spring </a:t>
            </a:r>
            <a:r>
              <a:rPr lang="en-US" sz="2800" dirty="0"/>
              <a:t>15 Release Notes: Dupe </a:t>
            </a:r>
            <a:r>
              <a:rPr lang="en-US" sz="2800" dirty="0" err="1" smtClean="0"/>
              <a:t>Management</a:t>
            </a:r>
            <a:r>
              <a:rPr lang="en-US" sz="2800" dirty="0" err="1" smtClean="0">
                <a:hlinkClick r:id="rId6"/>
              </a:rPr>
              <a:t>http</a:t>
            </a:r>
            <a:r>
              <a:rPr lang="en-US" sz="2800" dirty="0">
                <a:hlinkClick r:id="rId6"/>
              </a:rPr>
              <a:t>://releasenotes.docs.salesforce.com/spring15/spring15/release-notes/rn_sales_duplicate_management_intro.htm</a:t>
            </a:r>
            <a:endParaRPr lang="en-US" sz="2800" dirty="0"/>
          </a:p>
          <a:p>
            <a:pPr marL="285750" indent="-285750">
              <a:buFont typeface="Arial"/>
              <a:buChar char="•"/>
            </a:pPr>
            <a:r>
              <a:rPr lang="en-US" sz="2800" dirty="0" smtClean="0"/>
              <a:t>Lightning Process </a:t>
            </a:r>
            <a:r>
              <a:rPr lang="en-US" sz="2800" dirty="0" smtClean="0"/>
              <a:t>Builder </a:t>
            </a:r>
            <a:r>
              <a:rPr lang="en-US" sz="2800" dirty="0" smtClean="0">
                <a:hlinkClick r:id="rId7"/>
              </a:rPr>
              <a:t>https</a:t>
            </a:r>
            <a:r>
              <a:rPr lang="en-US" sz="2800" dirty="0">
                <a:hlinkClick r:id="rId7"/>
              </a:rPr>
              <a:t>://help.salesforce.com/HTViewHelpDoc?id=process_overview.htm&amp;language=</a:t>
            </a:r>
            <a:r>
              <a:rPr lang="en-US" sz="2800" dirty="0" smtClean="0">
                <a:hlinkClick r:id="rId7"/>
              </a:rPr>
              <a:t>en_US</a:t>
            </a:r>
            <a:r>
              <a:rPr lang="en-US" sz="2800" smtClean="0"/>
              <a:t> </a:t>
            </a:r>
            <a:endParaRPr lang="en-US" sz="2800" dirty="0" smtClean="0"/>
          </a:p>
        </p:txBody>
      </p:sp>
    </p:spTree>
    <p:extLst>
      <p:ext uri="{BB962C8B-B14F-4D97-AF65-F5344CB8AC3E}">
        <p14:creationId xmlns:p14="http://schemas.microsoft.com/office/powerpoint/2010/main" val="378427931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5337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7498164.png"/>
          <p:cNvPicPr>
            <a:picLocks noGrp="1" noChangeAspect="1"/>
          </p:cNvPicPr>
          <p:nvPr>
            <p:ph idx="1"/>
          </p:nvPr>
        </p:nvPicPr>
        <p:blipFill>
          <a:blip r:embed="rId2" cstate="print">
            <a:extLst>
              <a:ext uri="{28A0092B-C50C-407E-A947-70E740481C1C}">
                <a14:useLocalDpi xmlns:a14="http://schemas.microsoft.com/office/drawing/2010/main"/>
              </a:ext>
            </a:extLst>
          </a:blip>
          <a:srcRect l="-131161" r="-131161"/>
          <a:stretch>
            <a:fillRect/>
          </a:stretch>
        </p:blipFill>
        <p:spPr/>
      </p:pic>
      <p:sp>
        <p:nvSpPr>
          <p:cNvPr id="3" name="Title 2"/>
          <p:cNvSpPr>
            <a:spLocks noGrp="1"/>
          </p:cNvSpPr>
          <p:nvPr>
            <p:ph type="title"/>
          </p:nvPr>
        </p:nvSpPr>
        <p:spPr/>
        <p:txBody>
          <a:bodyPr/>
          <a:lstStyle/>
          <a:p>
            <a:r>
              <a:rPr lang="en-US" dirty="0" smtClean="0"/>
              <a:t>When are you Getting Spring </a:t>
            </a:r>
            <a:r>
              <a:rPr lang="fr-FR" dirty="0" smtClean="0"/>
              <a:t>’</a:t>
            </a:r>
            <a:r>
              <a:rPr lang="en-US" dirty="0" smtClean="0"/>
              <a:t>15?</a:t>
            </a:r>
            <a:endParaRPr lang="en-US" dirty="0"/>
          </a:p>
        </p:txBody>
      </p:sp>
      <p:sp>
        <p:nvSpPr>
          <p:cNvPr id="5" name="TextBox 4"/>
          <p:cNvSpPr txBox="1"/>
          <p:nvPr/>
        </p:nvSpPr>
        <p:spPr>
          <a:xfrm>
            <a:off x="3185440" y="4667320"/>
            <a:ext cx="6410960" cy="1569660"/>
          </a:xfrm>
          <a:prstGeom prst="rect">
            <a:avLst/>
          </a:prstGeom>
          <a:solidFill>
            <a:schemeClr val="bg1"/>
          </a:solidFill>
          <a:ln>
            <a:noFill/>
          </a:ln>
        </p:spPr>
        <p:txBody>
          <a:bodyPr wrap="square" rtlCol="0">
            <a:spAutoFit/>
          </a:bodyPr>
          <a:lstStyle/>
          <a:p>
            <a:pPr marL="223838" indent="-223838"/>
            <a:r>
              <a:rPr lang="en-US" b="1" dirty="0" smtClean="0">
                <a:solidFill>
                  <a:schemeClr val="accent2"/>
                </a:solidFill>
                <a:latin typeface="Arial" pitchFamily="34" charset="0"/>
                <a:cs typeface="Arial" pitchFamily="34" charset="0"/>
              </a:rPr>
              <a:t>YOU ALREADY HAVE IT! </a:t>
            </a:r>
          </a:p>
          <a:p>
            <a:pPr marL="223838" indent="-223838"/>
            <a:endParaRPr lang="en-US" b="1" dirty="0">
              <a:solidFill>
                <a:schemeClr val="accent2"/>
              </a:solidFill>
              <a:latin typeface="Arial" pitchFamily="34" charset="0"/>
              <a:cs typeface="Arial" pitchFamily="34" charset="0"/>
            </a:endParaRPr>
          </a:p>
          <a:p>
            <a:pPr marL="223838" indent="-223838"/>
            <a:endParaRPr lang="en-US" b="1" dirty="0">
              <a:solidFill>
                <a:schemeClr val="accent2"/>
              </a:solidFill>
              <a:latin typeface="Arial" pitchFamily="34" charset="0"/>
              <a:cs typeface="Arial" pitchFamily="34" charset="0"/>
            </a:endParaRPr>
          </a:p>
          <a:p>
            <a:pPr marL="223838" indent="-223838"/>
            <a:r>
              <a:rPr lang="en-US" b="1" dirty="0" smtClean="0">
                <a:solidFill>
                  <a:schemeClr val="accent2"/>
                </a:solidFill>
                <a:latin typeface="Arial" pitchFamily="34" charset="0"/>
                <a:cs typeface="Arial" pitchFamily="34" charset="0"/>
              </a:rPr>
              <a:t>HIGH FIVE!</a:t>
            </a:r>
          </a:p>
        </p:txBody>
      </p:sp>
    </p:spTree>
    <p:extLst>
      <p:ext uri="{BB962C8B-B14F-4D97-AF65-F5344CB8AC3E}">
        <p14:creationId xmlns:p14="http://schemas.microsoft.com/office/powerpoint/2010/main" val="6571658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Reporting Enhancements</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123" y="676275"/>
            <a:ext cx="2434698" cy="5733490"/>
          </a:xfrm>
        </p:spPr>
        <p:txBody>
          <a:bodyPr/>
          <a:lstStyle/>
          <a:p>
            <a:pPr lvl="1"/>
            <a:r>
              <a:rPr lang="en-US" sz="2400" dirty="0" smtClean="0"/>
              <a:t>Get alerts based on your threshold</a:t>
            </a:r>
          </a:p>
          <a:p>
            <a:pPr lvl="1"/>
            <a:r>
              <a:rPr lang="en-US" sz="2400" dirty="0" smtClean="0"/>
              <a:t>Notified via Salesforce1, Email, or Chatter</a:t>
            </a:r>
          </a:p>
          <a:p>
            <a:pPr lvl="1"/>
            <a:r>
              <a:rPr lang="en-US" sz="2400" dirty="0" smtClean="0"/>
              <a:t>Doesn’t count towards Scheduled Report Limits</a:t>
            </a:r>
          </a:p>
          <a:p>
            <a:pPr lvl="1"/>
            <a:r>
              <a:rPr lang="en-US" sz="2400" dirty="0" smtClean="0"/>
              <a:t>Limit – 5 subscriptions </a:t>
            </a:r>
            <a:br>
              <a:rPr lang="en-US" sz="2400" dirty="0" smtClean="0"/>
            </a:br>
            <a:r>
              <a:rPr lang="en-US" sz="2400" dirty="0" smtClean="0"/>
              <a:t>per user</a:t>
            </a:r>
          </a:p>
        </p:txBody>
      </p:sp>
      <p:sp>
        <p:nvSpPr>
          <p:cNvPr id="2" name="Title 1"/>
          <p:cNvSpPr>
            <a:spLocks noGrp="1"/>
          </p:cNvSpPr>
          <p:nvPr>
            <p:ph type="title"/>
          </p:nvPr>
        </p:nvSpPr>
        <p:spPr/>
        <p:txBody>
          <a:bodyPr/>
          <a:lstStyle/>
          <a:p>
            <a:r>
              <a:rPr lang="en-US" dirty="0" smtClean="0"/>
              <a:t>Key Capabilities – Report Notifications</a:t>
            </a:r>
            <a:endParaRPr lang="en-US"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14377"/>
          <a:stretch/>
        </p:blipFill>
        <p:spPr>
          <a:xfrm>
            <a:off x="7304549" y="739747"/>
            <a:ext cx="4887451" cy="1647842"/>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 r="1121" b="41846"/>
          <a:stretch/>
        </p:blipFill>
        <p:spPr>
          <a:xfrm>
            <a:off x="7575760" y="2458008"/>
            <a:ext cx="3181450" cy="3396381"/>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6" name="Group 5"/>
          <p:cNvGrpSpPr/>
          <p:nvPr/>
        </p:nvGrpSpPr>
        <p:grpSpPr>
          <a:xfrm>
            <a:off x="2706151" y="604899"/>
            <a:ext cx="4631352" cy="6150625"/>
            <a:chOff x="130219" y="604899"/>
            <a:chExt cx="3939976" cy="5232449"/>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20" y="604899"/>
              <a:ext cx="3726389" cy="230409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13762"/>
            <a:stretch/>
          </p:blipFill>
          <p:spPr>
            <a:xfrm>
              <a:off x="130219" y="2144801"/>
              <a:ext cx="3939976" cy="3692547"/>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18" name="Straight Arrow Connector 17"/>
            <p:cNvCxnSpPr/>
            <p:nvPr/>
          </p:nvCxnSpPr>
          <p:spPr>
            <a:xfrm flipH="1">
              <a:off x="965590" y="1826338"/>
              <a:ext cx="2725143" cy="1203077"/>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596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AG_VCONFIG" val="PD94bWwgdmVyc2lvbj0iMS4wIiBlbmNvZGluZz0iVVRGLTgiPz4NPGNvbmZpZ3VyYXRpb24+DQk8Y29sb3JzPg0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iAgPHVpY29sb3IgbmFtZT0iYmFja2dyb3VuZCIgdmFsdWU9IjB4NzI3OTcxIi8+DQoJPC9jb2xvcnM+DQo8bGF5b3V0Pg0KPHVpc2hvdyBuYW1lPSJwcmVzZW50YXRpb250aXRsZSIgdmFsdWU9InRydWUiLz4JCQ0KICA8dWlzaG93IG5hbWU9InByZXNlbnRlcnBob3RvIiB2YWx1ZT0idHJ1ZSIvPg0KICA8dWlzaG93IG5hbWU9InByZXNlbnRlcm5hbWUiIHZhbHVlPSJ0cnVlIi8+CQkJDQogIDx1aXNob3cgbmFtZT0icHJlc2VudGVydGl0bGUiIHZhbHVlPSJ0cnVlIi8+CQkJDQogIDx1aXNob3cgbmFtZT0icHJlc2VudGVyZW1haWwiIHZhbHVlPSJ0cnVlIi8+CQkJDQogIDx1aXNob3cgbmFtZT0icHJlc2VudGVyYmlvIiB2YWx1ZT0idHJ1ZSIvPgkJCQ0KICA8dWlzaG93IG5hbWU9ImNvbXBhbnlsb2dvIiB2YWx1ZT0idHJ1ZSIvPgkJCQkNCiAgPHVpc2hvdyBuYW1lPSJzaWRlYmFyIiB2YWx1ZT0idHJ1ZSIvPgkJCQkJDQogIDx1aXNob3cgbmFtZT0ib3V0bGluZSIgdmFsdWU9InRydWUiLz4NCiAgPHVpc2hvdyBuYW1lPSJ0aHVtYm5haWwiIHZhbHVlPSJ0cnVlIi8+DQogIDx1aXNob3cgbmFtZT0ibm90ZXMiIHZhbHVlPSJ0cnVlIi8+DQogIDx1aXNob3cgbmFtZT0ic2VhcmNoIiB2YWx1ZT0idHJ1ZSIvPg0KICA8dWlzaG93IG5hbWU9ImF0dGFjaG1lbnRzIiB2YWx1ZT0idHJ1ZSIvPgkJCQkNCiAgPHVpc2hvdyBuYW1lPSJ1dGlscyIgdmFsdWU9InRydWUiLz4JCQkJCQ0KICA8dWlzaG93IG5hbWU9InZvbHVtZSIgdmFsdWU9InRydWUiLz4JCQkJCQ0KICA8dWlzaG93IG5hbWU9InBsYXliYXIiIHZhbHVlPSJ0cnVlIi8+CQkJCQkNCiAgPHVpc2hvdyBuYW1lPSJ0YWxraW5naGVhZCIgdmFsdWU9InRydWUiLz4JCQkJCQ0KICA8dWlzaG93IG5hbWU9InNpZGViYXJvbnJpZ2h0IiB2YWx1ZT0idHJ1ZSIvPgkJCQ0KICA8dWlzaG93IG5hbWU9InZpZXdjaGFuZ2UiIHZhbHVlPSJ0cnVlIi8+CQkJCQ0KICA8dWlzaG93IG5hbWU9ImFsd2F5c1NjcnVuY2giIHZhbHVlPSJmYWxzZSIvPgkJCQkNCiAgPHVpc2hvdyBuYW1lPSJpbml0aWFsZGlzcGxheW1vZGVpc25vcm1hbCIgdmFsdWU9InRydWUiLz4JDQogIDx1aXJlcGxhY2UgbmFtZT0ibG9nbyIgdmFsdWU9IiIvPg0KICA8dWlyZXBsYWNlIG5hbWU9ImJnaW1hZ2UiIHZhbHVlPSIiLz4NCiAgPHVpcmVwbGFjZSBuYW1lPSJpbml0aWFsdGFiIiB2YWx1ZT0ib3V0bGluZSIvPg0KPC9sYXlvdXQ+DQoNPC9jb25maWd1cmF0aW9uPg0N"/>
  <p:tag name="MMPROD_UIDATA" val="&lt;database version=&quot;6.0&quot;&gt;&lt;object type=&quot;1&quot; unique_id=&quot;10001&quot;&gt;&lt;property id=&quot;20141&quot; value=&quot;test&quot;/&gt;&lt;property id=&quot;20148&quot; value=&quot;5&quot;/&gt;&lt;property id=&quot;20224&quot; value=&quot;C:\Documents and Settings\jbivins\My Documents\My Adobe Presentations\tes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Administrator eLearning Template&amp;quot;&quot;/&gt;&lt;property id=&quot;20303&quot; value=&quot;-1&quot;/&gt;&lt;property id=&quot;20307&quot; value=&quot;256&quot;/&gt;&lt;property id=&quot;20309&quot; value=&quot;-1&quot;/&gt;&lt;/object&gt;&lt;object type=&quot;3&quot; unique_id=&quot;10005&quot;&gt;&lt;property id=&quot;20148&quot; value=&quot;5&quot;/&gt;&lt;property id=&quot;20300&quot; value=&quot;Slide 2 - &amp;quot;Objectives&amp;quot;&quot;/&gt;&lt;property id=&quot;20303&quot; value=&quot;-1&quot;/&gt;&lt;property id=&quot;20307&quot; value=&quot;257&quot;/&gt;&lt;property id=&quot;20309&quot; value=&quot;-1&quot;/&gt;&lt;/object&gt;&lt;object type=&quot;3&quot; unique_id=&quot;10054&quot;&gt;&lt;property id=&quot;20148&quot; value=&quot;5&quot;/&gt;&lt;property id=&quot;20300&quot; value=&quot;Slide 3 - &amp;quot;Agenda&amp;quot;&quot;/&gt;&lt;property id=&quot;20303&quot; value=&quot;-1&quot;/&gt;&lt;property id=&quot;20307&quot; value=&quot;258&quot;/&gt;&lt;property id=&quot;20309&quot; value=&quot;-1&quot;/&gt;&lt;/object&gt;&lt;object type=&quot;3&quot; unique_id=&quot;10055&quot;&gt;&lt;property id=&quot;20148&quot; value=&quot;5&quot;/&gt;&lt;property id=&quot;20300&quot; value=&quot;Slide 4 - &amp;quot;Exercise&amp;quot;&quot;/&gt;&lt;property id=&quot;20303&quot; value=&quot;-1&quot;/&gt;&lt;property id=&quot;20307&quot; value=&quot;259&quot;/&gt;&lt;property id=&quot;20309&quot; value=&quot;-1&quot;/&gt;&lt;/object&gt;&lt;object type=&quot;3&quot; unique_id=&quot;10146&quot;&gt;&lt;property id=&quot;20148&quot; value=&quot;5&quot;/&gt;&lt;property id=&quot;20300&quot; value=&quot;Slide 6 - &amp;quot;Sample Screen&amp;quot;&quot;/&gt;&lt;property id=&quot;20303&quot; value=&quot;-1&quot;/&gt;&lt;property id=&quot;20307&quot; value=&quot;260&quot;/&gt;&lt;/object&gt;&lt;object type=&quot;3&quot; unique_id=&quot;10195&quot;&gt;&lt;property id=&quot;20148&quot; value=&quot;5&quot;/&gt;&lt;property id=&quot;20300&quot; value=&quot;Slide 5 - &amp;quot;Standard Text Page&amp;quot;&quot;/&gt;&lt;property id=&quot;20303&quot; value=&quot;-1&quot;/&gt;&lt;property id=&quot;20307&quot; value=&quot;261&quot;/&gt;&lt;/object&gt;&lt;object type=&quot;3&quot; unique_id=&quot;23636&quot;&gt;&lt;property id=&quot;20148&quot; value=&quot;5&quot;/&gt;&lt;property id=&quot;20300&quot; value=&quot;Slide 7 - &amp;quot;Sample Table&amp;quot;&quot;/&gt;&lt;property id=&quot;20307&quot; value=&quot;262&quot;/&gt;&lt;/object&gt;&lt;object type=&quot;3&quot; unique_id=&quot;23637&quot;&gt;&lt;property id=&quot;20148&quot; value=&quot;5&quot;/&gt;&lt;property id=&quot;20300&quot; value=&quot;Slide 8 - &amp;quot;Sample Code&amp;quot;&quot;/&gt;&lt;property id=&quot;20307&quot; value=&quot;263&quot;/&gt;&lt;/object&gt;&lt;/object&gt;&lt;object type=&quot;4&quot; unique_id=&quot;10110&quot;&gt;&lt;/object&gt;&lt;/object&gt;&lt;/database&gt;"/>
  <p:tag name="ARTICULATE_PRESENTATION_ID" val="5180"/>
  <p:tag name="ARTICULATE_PROJECT_CHECK" val="0"/>
  <p:tag name="PRESENTATION_PLAYLIST_COUNT" val="0"/>
  <p:tag name="PRESENTATION_PRESENTER_SLIDE_LEVEL" val="0"/>
  <p:tag name="ARTICULATE_PRESENTER_VERSION" val="6"/>
  <p:tag name="AO_COMPLETION_THRESHOLD" val="80"/>
  <p:tag name="LMS_COMPLETION_THRESHOLD" val="80"/>
  <p:tag name="PRESENTER_PREVIEW_MODE_REFRESH" val="0"/>
  <p:tag name="PRESENTER_PREVIEW_END" val="51"/>
  <p:tag name="PUBLISH_TITLE" val="eLearning Template 3"/>
  <p:tag name="ARTICULATE_PUBLISH_PATH" val="C:\Documents and Settings\jgoldie\My Documents\My Articulate Projects"/>
  <p:tag name="ARTICULATE_LOGO" val="Salesforce Cloud + Bug Logo for eLearning.jpg"/>
  <p:tag name="ARTICULATE_PRESENTER_GUID" val="-1"/>
  <p:tag name="ARTICULATE_LMS" val="0"/>
  <p:tag name="ARTICULATE_TEMPLATE" val="Salesforce eLearning Player Colors"/>
  <p:tag name="ARTICULATE_TEMPLATE_GUID" val="3f5ac302-f60d-4111-9454-82dc1d15b7b7"/>
  <p:tag name="LMS_PUBLISH" val="No"/>
  <p:tag name="PRESENTER_PREVIEW_MODE" val="0"/>
  <p:tag name="PRESENTER_PREVIEW_START" val="1"/>
  <p:tag name="PLAYERLOGOHEIGHT" val="221"/>
  <p:tag name="PLAYERLOGOWIDTH" val="260"/>
  <p:tag name="LAUNCHINNEWWINDOW" val="0"/>
  <p:tag name="LASTPUBLISHED" val="C:\Documents and Settings\jgoldie\My Documents\My Articulate Projects\eLearning Template 3\player.html"/>
  <p:tag name="ARTICULATE_SLIDE_THUMBNAIL_REFRESH" val="1"/>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goldie\LOCALS~1\Temp\articulate\presenter\imgtemp\BbOL8nyN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goldie\LOCALS~1\Temp\articulate\presenter\imgtemp\BbOL8nyN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3584f878-cd10-47d8-ada4-c0125f423c56"/>
  <p:tag name="ARTICULATE_SLIDE_PAUSE" val="0"/>
  <p:tag name="ARTICULATE_NAV_LEVEL" val="1"/>
  <p:tag name="ARTICULATE_PLAYLIST_ID" val="-1"/>
  <p:tag name="ARTICULATE_LOCK_SLIDE" val="0"/>
  <p:tag name="ARTICULATE_SLIDE_NAV" val="3"/>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de Templates">
  <a:themeElements>
    <a:clrScheme name="Custom 24">
      <a:dk1>
        <a:srgbClr val="262626"/>
      </a:dk1>
      <a:lt1>
        <a:srgbClr val="FFFFFF"/>
      </a:lt1>
      <a:dk2>
        <a:srgbClr val="19325C"/>
      </a:dk2>
      <a:lt2>
        <a:srgbClr val="D9E0E2"/>
      </a:lt2>
      <a:accent1>
        <a:srgbClr val="00A1E0"/>
      </a:accent1>
      <a:accent2>
        <a:srgbClr val="7C868D"/>
      </a:accent2>
      <a:accent3>
        <a:srgbClr val="008675"/>
      </a:accent3>
      <a:accent4>
        <a:srgbClr val="5C068C"/>
      </a:accent4>
      <a:accent5>
        <a:srgbClr val="E98300"/>
      </a:accent5>
      <a:accent6>
        <a:srgbClr val="F1C300"/>
      </a:accent6>
      <a:hlink>
        <a:srgbClr val="0075A4"/>
      </a:hlink>
      <a:folHlink>
        <a:srgbClr val="943092"/>
      </a:folHlink>
    </a:clrScheme>
    <a:fontScheme name="Default Design">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38100" cap="flat" cmpd="sng" algn="ctr">
          <a:solidFill>
            <a:srgbClr val="FF0000"/>
          </a:solidFill>
          <a:prstDash val="solid"/>
          <a:round/>
          <a:headEnd type="none" w="med" len="med"/>
          <a:tailEnd type="triangle" w="lg" len="lg"/>
        </a:ln>
        <a:effectLst/>
      </a:spPr>
      <a:bodyPr/>
      <a:lstStyle/>
    </a:lnDef>
    <a:txDef>
      <a:spPr>
        <a:solidFill>
          <a:schemeClr val="bg1"/>
        </a:solidFill>
        <a:ln>
          <a:noFill/>
        </a:ln>
      </a:spPr>
      <a:bodyPr wrap="square" rtlCol="0">
        <a:spAutoFit/>
      </a:bodyPr>
      <a:lstStyle>
        <a:defPPr marL="223838" indent="-223838" algn="l">
          <a:defRPr sz="1800" dirty="0" smtClean="0">
            <a:solidFill>
              <a:srgbClr val="666666"/>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lesforce 2014 16x9 Interim">
  <a:themeElements>
    <a:clrScheme name="SalesForce 2014">
      <a:dk1>
        <a:srgbClr val="262626"/>
      </a:dk1>
      <a:lt1>
        <a:srgbClr val="FFFFFF"/>
      </a:lt1>
      <a:dk2>
        <a:srgbClr val="19325C"/>
      </a:dk2>
      <a:lt2>
        <a:srgbClr val="D9E0E2"/>
      </a:lt2>
      <a:accent1>
        <a:srgbClr val="00A1E0"/>
      </a:accent1>
      <a:accent2>
        <a:srgbClr val="7C868D"/>
      </a:accent2>
      <a:accent3>
        <a:srgbClr val="008675"/>
      </a:accent3>
      <a:accent4>
        <a:srgbClr val="5C068C"/>
      </a:accent4>
      <a:accent5>
        <a:srgbClr val="E98300"/>
      </a:accent5>
      <a:accent6>
        <a:srgbClr val="F1C300"/>
      </a:accent6>
      <a:hlink>
        <a:srgbClr val="0075A4"/>
      </a:hlink>
      <a:folHlink>
        <a:srgbClr val="943092"/>
      </a:folHlink>
    </a:clrScheme>
    <a:fontScheme name="Salesforce 2014 Interi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cene3d>
          <a:camera prst="orthographicFront"/>
          <a:lightRig rig="contrasting" dir="t">
            <a:rot lat="0" lon="0" rev="2400000"/>
          </a:lightRig>
        </a:scene3d>
        <a:sp3d prstMaterial="powder">
          <a:bevelB w="0" h="0"/>
        </a:sp3d>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smtClean="0">
            <a:cs typeface="VAG Rounded Std Light"/>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Bef>
            <a:spcPts val="300"/>
          </a:spcBef>
          <a:spcAft>
            <a:spcPts val="1000"/>
          </a:spcAft>
          <a:defRPr sz="2000" spc="-30" dirty="0" smtClean="0">
            <a:solidFill>
              <a:schemeClr val="accent2"/>
            </a:solidFill>
          </a:defRPr>
        </a:defPPr>
      </a:lstStyle>
    </a:txDef>
  </a:objectDefaults>
  <a:extraClrSchemeLst/>
</a:theme>
</file>

<file path=ppt/theme/theme3.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eLearning Template</Template>
  <TotalTime>79845</TotalTime>
  <Words>2954</Words>
  <Application>Microsoft Macintosh PowerPoint</Application>
  <PresentationFormat>Custom</PresentationFormat>
  <Paragraphs>326</Paragraphs>
  <Slides>66</Slides>
  <Notes>14</Notes>
  <HiddenSlides>1</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Slide Templates</vt:lpstr>
      <vt:lpstr>Salesforce 2014 16x9 Interim</vt:lpstr>
      <vt:lpstr>Blank Master</vt:lpstr>
      <vt:lpstr>Highlights of Spring ’15 </vt:lpstr>
      <vt:lpstr>Safe Harbor Statement</vt:lpstr>
      <vt:lpstr>PowerPoint Presentation</vt:lpstr>
      <vt:lpstr>I PICKED THE “OMG” FEATURES</vt:lpstr>
      <vt:lpstr>PowerPoint Presentation</vt:lpstr>
      <vt:lpstr>Agenda</vt:lpstr>
      <vt:lpstr>When are you Getting Spring ’15?</vt:lpstr>
      <vt:lpstr>Reporting Enhancements</vt:lpstr>
      <vt:lpstr>Key Capabilities – Report Notifications</vt:lpstr>
      <vt:lpstr>Key Capabilities – Report Notifications</vt:lpstr>
      <vt:lpstr>Key Capabilities: Tablet Optimization</vt:lpstr>
      <vt:lpstr>Key Capabilities: Tablet Optimization</vt:lpstr>
      <vt:lpstr>Key Capabilities: Dynamic Dashboards</vt:lpstr>
      <vt:lpstr>Key Capabilities: Refresh Dashboards More Easily</vt:lpstr>
      <vt:lpstr>Chatter Enhancements</vt:lpstr>
      <vt:lpstr>What are the Enhancements to Chatter? (cont.) </vt:lpstr>
      <vt:lpstr>What are the Enhancements to Chatter? (cont.) </vt:lpstr>
      <vt:lpstr>What are the Enhancements to Chatter? (cont.) </vt:lpstr>
      <vt:lpstr>What are the Enhancements to Salesforce Files Sync?</vt:lpstr>
      <vt:lpstr>What are the Enhancements to Salesforce Files Sync? (cont.) </vt:lpstr>
      <vt:lpstr>What are the Enhancements to Salesforce Files?</vt:lpstr>
      <vt:lpstr>What are the Enhancements to Files Administration?</vt:lpstr>
      <vt:lpstr>Dupe Management</vt:lpstr>
      <vt:lpstr>It’s been a long time coming… </vt:lpstr>
      <vt:lpstr>Feature Overview</vt:lpstr>
      <vt:lpstr>Duplicate Management in setup</vt:lpstr>
      <vt:lpstr>Dupe Rules</vt:lpstr>
      <vt:lpstr>Conditional Criteria</vt:lpstr>
      <vt:lpstr>Duplicate Rules – List View</vt:lpstr>
      <vt:lpstr>Matching Rules</vt:lpstr>
      <vt:lpstr>Matching Rules List View</vt:lpstr>
      <vt:lpstr>What are the Enhancements to Duplicate Management? (cont.) </vt:lpstr>
      <vt:lpstr>What are the Enhancements to Duplicate Management? (cont.) </vt:lpstr>
      <vt:lpstr>What are the Enhancements to Duplicate Management? (cont.) </vt:lpstr>
      <vt:lpstr>What are the Enhancements to Duplicate Management? (cont.) </vt:lpstr>
      <vt:lpstr>Reporting</vt:lpstr>
      <vt:lpstr>Reporting Cont’d </vt:lpstr>
      <vt:lpstr>Lightning Process Builder</vt:lpstr>
      <vt:lpstr>What is Lightning Process Builder? </vt:lpstr>
      <vt:lpstr>Setup – Create – Workflow &amp; Approvals – Process Builder</vt:lpstr>
      <vt:lpstr>Planning before you get to the Process Builder</vt:lpstr>
      <vt:lpstr>What Actions are Supported by Lightning Process Builder? </vt:lpstr>
      <vt:lpstr>Example Process</vt:lpstr>
      <vt:lpstr>Example Process</vt:lpstr>
      <vt:lpstr>Example Process</vt:lpstr>
      <vt:lpstr>Communities Enhancements</vt:lpstr>
      <vt:lpstr>What is the new Setup &amp; Community Management Console?</vt:lpstr>
      <vt:lpstr>What are the Enhancements to Community Builder?</vt:lpstr>
      <vt:lpstr>What are the Enhancements to Community Builder? (cont.) </vt:lpstr>
      <vt:lpstr>What are the Enhancements to Community Builder? (cont.) </vt:lpstr>
      <vt:lpstr>What are the Enhancements to Community Builder? (cont.) </vt:lpstr>
      <vt:lpstr>Exchange and Outlook Enhancements</vt:lpstr>
      <vt:lpstr>What are the Enhancements to Exchange Sync? </vt:lpstr>
      <vt:lpstr>What are the Enhancements to Exchange Sync? (cont.)  </vt:lpstr>
      <vt:lpstr>What are the Enhancements to Exchange Sync? (cont.)  </vt:lpstr>
      <vt:lpstr>What are the Enhancements to Exchange Sync? (cont.) </vt:lpstr>
      <vt:lpstr>What are the Enhancements to Exchange Sync? (cont.) </vt:lpstr>
      <vt:lpstr>Sample Use Cases</vt:lpstr>
      <vt:lpstr>What are the Enhancements to Salesforce for Outlook? (cont.) </vt:lpstr>
      <vt:lpstr>What are the Enhancements to Salesforce for Outlook? (cont.) </vt:lpstr>
      <vt:lpstr>What are the Enhancements to Salesforce for Outlook? (cont.) </vt:lpstr>
      <vt:lpstr>What are the enhancements to Salesforce for Outlook? (cont.) </vt:lpstr>
      <vt:lpstr>What are the Enhancements to Salesforce for Outlook? (cont.) </vt:lpstr>
      <vt:lpstr>Key Capabilities</vt:lpstr>
      <vt:lpstr>Resources for You</vt:lpstr>
      <vt:lpstr>PowerPoint Presentation</vt:lpstr>
    </vt:vector>
  </TitlesOfParts>
  <Company>Salesforce.com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swestbrook</dc:creator>
  <cp:lastModifiedBy>Marc Baizman</cp:lastModifiedBy>
  <cp:revision>4177</cp:revision>
  <dcterms:created xsi:type="dcterms:W3CDTF">2011-12-22T19:45:49Z</dcterms:created>
  <dcterms:modified xsi:type="dcterms:W3CDTF">2015-02-17T20:04:14Z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Standard Template</vt:lpwstr>
  </property>
  <property fmtid="{D5CDD505-2E9C-101B-9397-08002B2CF9AE}" pid="3" name="ArticulateUseProject">
    <vt:lpwstr>1</vt:lpwstr>
  </property>
  <property fmtid="{D5CDD505-2E9C-101B-9397-08002B2CF9AE}" pid="4" name="ArticulateGUID">
    <vt:lpwstr>9B315688-AB85-404C-AF75-2AA864F5D22D</vt:lpwstr>
  </property>
  <property fmtid="{D5CDD505-2E9C-101B-9397-08002B2CF9AE}" pid="5" name="ArticulateProjectFull">
    <vt:lpwstr>C:\Documents and Settings\jgoldie\Desktop\Presentation1.ppta</vt:lpwstr>
  </property>
</Properties>
</file>